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5" r:id="rId11"/>
    <p:sldId id="264" r:id="rId12"/>
    <p:sldId id="271" r:id="rId13"/>
    <p:sldId id="266" r:id="rId14"/>
    <p:sldId id="269" r:id="rId15"/>
    <p:sldId id="267" r:id="rId16"/>
    <p:sldId id="268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if8j1asonz1zw1Lac5XQeQ" hashData="opO9aQqMsXIaNy2tdJCU/ezp6vY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45493-D661-4573-892B-F1218B58631C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84B4-36F4-4C46-856A-FF12BE918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45493-D661-4573-892B-F1218B58631C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84B4-36F4-4C46-856A-FF12BE918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45493-D661-4573-892B-F1218B58631C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84B4-36F4-4C46-856A-FF12BE918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45493-D661-4573-892B-F1218B58631C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84B4-36F4-4C46-856A-FF12BE918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45493-D661-4573-892B-F1218B58631C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84B4-36F4-4C46-856A-FF12BE918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45493-D661-4573-892B-F1218B58631C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84B4-36F4-4C46-856A-FF12BE918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45493-D661-4573-892B-F1218B58631C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84B4-36F4-4C46-856A-FF12BE918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45493-D661-4573-892B-F1218B58631C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84B4-36F4-4C46-856A-FF12BE918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45493-D661-4573-892B-F1218B58631C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84B4-36F4-4C46-856A-FF12BE918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45493-D661-4573-892B-F1218B58631C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84B4-36F4-4C46-856A-FF12BE918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45493-D661-4573-892B-F1218B58631C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75984B4-36F4-4C46-856A-FF12BE918D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E45493-D661-4573-892B-F1218B58631C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5984B4-36F4-4C46-856A-FF12BE918D2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/>
          </a:bodyPr>
          <a:lstStyle/>
          <a:p>
            <a:pPr algn="ctr"/>
            <a:r>
              <a:rPr lang="ko-KR" altLang="en-US" dirty="0" smtClean="0">
                <a:latin typeface="HY크리스탈M" pitchFamily="18" charset="-127"/>
                <a:ea typeface="HY크리스탈M" pitchFamily="18" charset="-127"/>
              </a:rPr>
              <a:t>영화 레미제라블의  </a:t>
            </a:r>
            <a:r>
              <a:rPr lang="en-US" altLang="ko-KR" dirty="0" smtClean="0">
                <a:latin typeface="HY크리스탈M" pitchFamily="18" charset="-127"/>
                <a:ea typeface="HY크리스탈M" pitchFamily="18" charset="-127"/>
              </a:rPr>
              <a:t/>
            </a:r>
            <a:br>
              <a:rPr lang="en-US" altLang="ko-KR" dirty="0" smtClean="0">
                <a:latin typeface="HY크리스탈M" pitchFamily="18" charset="-127"/>
                <a:ea typeface="HY크리스탈M" pitchFamily="18" charset="-127"/>
              </a:rPr>
            </a:br>
            <a:r>
              <a:rPr lang="ko-KR" altLang="en-US" dirty="0" smtClean="0">
                <a:latin typeface="HY크리스탈M" pitchFamily="18" charset="-127"/>
                <a:ea typeface="HY크리스탈M" pitchFamily="18" charset="-127"/>
              </a:rPr>
              <a:t>장발장과 자베르의 성격분석 </a:t>
            </a:r>
            <a:endParaRPr lang="en-US" dirty="0">
              <a:latin typeface="HY크리스탈M" pitchFamily="18" charset="-127"/>
              <a:ea typeface="HY크리스탈M" pitchFamily="18" charset="-127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1782763"/>
          </a:xfrm>
        </p:spPr>
        <p:txBody>
          <a:bodyPr/>
          <a:lstStyle/>
          <a:p>
            <a:pPr algn="r">
              <a:buNone/>
            </a:pPr>
            <a:r>
              <a:rPr lang="ko-KR" altLang="en-US" dirty="0" smtClean="0">
                <a:latin typeface="HY크리스탈M" pitchFamily="18" charset="-127"/>
                <a:ea typeface="HY크리스탈M" pitchFamily="18" charset="-127"/>
              </a:rPr>
              <a:t>제출자 </a:t>
            </a:r>
            <a:r>
              <a:rPr lang="en-US" altLang="ko-KR" dirty="0" smtClean="0">
                <a:latin typeface="HY크리스탈M" pitchFamily="18" charset="-127"/>
                <a:ea typeface="HY크리스탈M" pitchFamily="18" charset="-127"/>
              </a:rPr>
              <a:t>: </a:t>
            </a:r>
            <a:r>
              <a:rPr lang="ko-KR" altLang="en-US" dirty="0" smtClean="0">
                <a:latin typeface="HY크리스탈M" pitchFamily="18" charset="-127"/>
                <a:ea typeface="HY크리스탈M" pitchFamily="18" charset="-127"/>
              </a:rPr>
              <a:t>이현주 </a:t>
            </a:r>
            <a:endParaRPr lang="en-US" altLang="ko-KR" dirty="0" smtClean="0">
              <a:latin typeface="HY크리스탈M" pitchFamily="18" charset="-127"/>
              <a:ea typeface="HY크리스탈M" pitchFamily="18" charset="-127"/>
            </a:endParaRPr>
          </a:p>
          <a:p>
            <a:pPr algn="r">
              <a:buNone/>
            </a:pPr>
            <a:r>
              <a:rPr lang="ko-KR" altLang="en-US" dirty="0" smtClean="0">
                <a:latin typeface="HY크리스탈M" pitchFamily="18" charset="-127"/>
                <a:ea typeface="HY크리스탈M" pitchFamily="18" charset="-127"/>
              </a:rPr>
              <a:t>날짜 </a:t>
            </a:r>
            <a:r>
              <a:rPr lang="en-US" altLang="ko-KR" dirty="0" smtClean="0">
                <a:latin typeface="HY크리스탈M" pitchFamily="18" charset="-127"/>
                <a:ea typeface="HY크리스탈M" pitchFamily="18" charset="-127"/>
              </a:rPr>
              <a:t>: 5</a:t>
            </a:r>
            <a:r>
              <a:rPr lang="ko-KR" altLang="en-US" dirty="0" smtClean="0">
                <a:latin typeface="HY크리스탈M" pitchFamily="18" charset="-127"/>
                <a:ea typeface="HY크리스탈M" pitchFamily="18" charset="-127"/>
              </a:rPr>
              <a:t>월</a:t>
            </a:r>
            <a:r>
              <a:rPr lang="en-US" altLang="ko-KR" dirty="0" smtClean="0">
                <a:latin typeface="HY크리스탈M" pitchFamily="18" charset="-127"/>
                <a:ea typeface="HY크리스탈M" pitchFamily="18" charset="-127"/>
              </a:rPr>
              <a:t>2</a:t>
            </a:r>
            <a:r>
              <a:rPr lang="ko-KR" altLang="en-US" dirty="0" smtClean="0">
                <a:latin typeface="HY크리스탈M" pitchFamily="18" charset="-127"/>
                <a:ea typeface="HY크리스탈M" pitchFamily="18" charset="-127"/>
              </a:rPr>
              <a:t>일 </a:t>
            </a:r>
            <a:r>
              <a:rPr lang="en-US" altLang="ko-KR" dirty="0" smtClean="0">
                <a:latin typeface="HY크리스탈M" pitchFamily="18" charset="-127"/>
                <a:ea typeface="HY크리스탈M" pitchFamily="18" charset="-127"/>
              </a:rPr>
              <a:t>2013</a:t>
            </a:r>
            <a:r>
              <a:rPr lang="ko-KR" altLang="en-US" dirty="0" smtClean="0">
                <a:latin typeface="HY크리스탈M" pitchFamily="18" charset="-127"/>
                <a:ea typeface="HY크리스탈M" pitchFamily="18" charset="-127"/>
              </a:rPr>
              <a:t>년 </a:t>
            </a:r>
            <a:endParaRPr lang="en-US" dirty="0">
              <a:latin typeface="HY크리스탈M" pitchFamily="18" charset="-127"/>
              <a:ea typeface="HY크리스탈M" pitchFamily="18" charset="-127"/>
            </a:endParaRPr>
          </a:p>
        </p:txBody>
      </p:sp>
      <p:pic>
        <p:nvPicPr>
          <p:cNvPr id="1026" name="Picture 2" descr="C:\Users\HyunJoo\Desktop\장발장, 자베르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750" y="3810001"/>
            <a:ext cx="2584450" cy="1862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7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>
              <a:buNone/>
            </a:pPr>
            <a:r>
              <a:rPr lang="ko-KR" altLang="en-US" b="1" dirty="0" smtClean="0">
                <a:latin typeface="HY엽서M" pitchFamily="18" charset="-127"/>
                <a:ea typeface="HY엽서M" pitchFamily="18" charset="-127"/>
              </a:rPr>
              <a:t>자베르 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자베르의 눈에 사람은 단지 </a:t>
            </a:r>
            <a:r>
              <a:rPr lang="en-US" altLang="ko-KR" b="1" dirty="0" smtClean="0"/>
              <a:t>2</a:t>
            </a:r>
            <a:r>
              <a:rPr lang="ko-KR" altLang="en-US" b="1" dirty="0" smtClean="0"/>
              <a:t>가지 부류일  뿐이다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범죄자와 간수</a:t>
            </a:r>
            <a:r>
              <a:rPr lang="en-US" altLang="ko-KR" b="1" dirty="0" smtClean="0"/>
              <a:t>. </a:t>
            </a:r>
          </a:p>
          <a:p>
            <a:pPr>
              <a:buNone/>
            </a:pPr>
            <a:r>
              <a:rPr lang="en-US" altLang="ko-KR" b="1" dirty="0" smtClean="0"/>
              <a:t>   </a:t>
            </a:r>
            <a:r>
              <a:rPr lang="ko-KR" altLang="en-US" b="1" dirty="0" smtClean="0"/>
              <a:t>자신은 간수로서 범죄자를 감옥에 넣는 일이 삶의 목표이며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그 외의 모든 것은 그의 삶에 없다</a:t>
            </a:r>
            <a:r>
              <a:rPr lang="en-US" altLang="ko-KR" b="1" dirty="0" smtClean="0"/>
              <a:t>.  </a:t>
            </a:r>
          </a:p>
          <a:p>
            <a:pPr>
              <a:buNone/>
            </a:pPr>
            <a:r>
              <a:rPr lang="en-US" altLang="ko-KR" b="1" dirty="0" smtClean="0"/>
              <a:t>   </a:t>
            </a:r>
            <a:r>
              <a:rPr lang="ko-KR" altLang="en-US" b="1" dirty="0" smtClean="0"/>
              <a:t>그는 그렇게 스스로 세상과 고립시킨다</a:t>
            </a:r>
            <a:r>
              <a:rPr lang="en-US" altLang="ko-KR" b="1" dirty="0" smtClean="0"/>
              <a:t>.</a:t>
            </a:r>
          </a:p>
          <a:p>
            <a:pPr>
              <a:buNone/>
            </a:pPr>
            <a:r>
              <a:rPr lang="en-US" altLang="ko-KR" b="1" dirty="0" smtClean="0"/>
              <a:t>   ( </a:t>
            </a:r>
            <a:r>
              <a:rPr lang="ko-KR" altLang="en-US" b="1" dirty="0" smtClean="0"/>
              <a:t>자베르는  단 한번도  누구를 사랑해 본 적이 없다</a:t>
            </a:r>
            <a:r>
              <a:rPr lang="en-US" altLang="ko-KR" b="1" dirty="0" smtClean="0"/>
              <a:t>.</a:t>
            </a:r>
          </a:p>
          <a:p>
            <a:pPr>
              <a:buNone/>
            </a:pPr>
            <a:r>
              <a:rPr lang="en-US" altLang="ko-KR" b="1" dirty="0" smtClean="0"/>
              <a:t>     </a:t>
            </a:r>
            <a:r>
              <a:rPr lang="ko-KR" altLang="en-US" b="1" dirty="0" smtClean="0"/>
              <a:t>그에게  사람들이란  감옥에 갈 사람과  감옥에  가지 않을 사람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또는 범죄자를 다룰 사람 밖에 없으므로 </a:t>
            </a:r>
            <a:r>
              <a:rPr lang="en-US" altLang="ko-KR" b="1" dirty="0" smtClean="0"/>
              <a:t>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34312"/>
          </a:xfrm>
        </p:spPr>
        <p:txBody>
          <a:bodyPr>
            <a:normAutofit fontScale="90000"/>
          </a:bodyPr>
          <a:lstStyle/>
          <a:p>
            <a:r>
              <a:rPr lang="ko-KR" altLang="en-US" sz="4400" b="1" dirty="0" smtClean="0"/>
              <a:t>단계 </a:t>
            </a:r>
            <a:r>
              <a:rPr lang="en-US" altLang="ko-KR" sz="4400" b="1" dirty="0" smtClean="0"/>
              <a:t>7 : </a:t>
            </a:r>
            <a:r>
              <a:rPr lang="ko-KR" altLang="en-US" sz="4400" b="1" dirty="0" smtClean="0"/>
              <a:t>생산성 대 침체성</a:t>
            </a:r>
            <a:r>
              <a:rPr lang="en-US" altLang="ko-KR" sz="4400" b="1" dirty="0" smtClean="0"/>
              <a:t/>
            </a:r>
            <a:br>
              <a:rPr lang="en-US" altLang="ko-KR" sz="4400" b="1" dirty="0" smtClean="0"/>
            </a:br>
            <a:r>
              <a:rPr lang="ko-KR" altLang="en-US" sz="2700" b="1" dirty="0" smtClean="0"/>
              <a:t>장년기</a:t>
            </a:r>
            <a:r>
              <a:rPr lang="en-US" altLang="ko-KR" sz="2700" b="1" dirty="0" smtClean="0"/>
              <a:t>. </a:t>
            </a:r>
            <a:r>
              <a:rPr lang="ko-KR" altLang="en-US" sz="2700" b="1" dirty="0" smtClean="0"/>
              <a:t>중년기에는 생산적인 일에 몰두하고 자녀 양육에 몰두한다</a:t>
            </a:r>
            <a:r>
              <a:rPr lang="en-US" altLang="ko-KR" sz="2700" b="1" dirty="0" smtClean="0"/>
              <a:t>. </a:t>
            </a:r>
            <a:r>
              <a:rPr lang="ko-KR" altLang="en-US" sz="2700" b="1" dirty="0" smtClean="0"/>
              <a:t>이것이 원만하지 못하면 자신에게만 몰두하고 사회적</a:t>
            </a:r>
            <a:r>
              <a:rPr lang="en-US" altLang="ko-KR" sz="2700" b="1" dirty="0" smtClean="0"/>
              <a:t>, </a:t>
            </a:r>
            <a:r>
              <a:rPr lang="ko-KR" altLang="en-US" sz="2700" b="1" dirty="0" smtClean="0"/>
              <a:t>발달적 침체를 겪게된다</a:t>
            </a:r>
            <a:r>
              <a:rPr lang="en-US" altLang="ko-KR" sz="2700" b="1" dirty="0" smtClean="0"/>
              <a:t>.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276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ko-KR" altLang="en-US" b="1" dirty="0" smtClean="0">
                <a:latin typeface="HY엽서M" pitchFamily="18" charset="-127"/>
                <a:ea typeface="HY엽서M" pitchFamily="18" charset="-127"/>
              </a:rPr>
              <a:t>장발장 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 </a:t>
            </a:r>
            <a:endParaRPr lang="en-US" altLang="ko-KR" b="1" dirty="0" smtClean="0"/>
          </a:p>
          <a:p>
            <a:pPr>
              <a:buNone/>
            </a:pP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신부에게서 감화를 받아  자아 정체성을 찾은 이후의 시기이다</a:t>
            </a:r>
            <a:r>
              <a:rPr lang="en-US" altLang="ko-KR" sz="2400" b="1" dirty="0" smtClean="0">
                <a:latin typeface="바탕체" pitchFamily="17" charset="-127"/>
                <a:ea typeface="바탕체" pitchFamily="17" charset="-127"/>
              </a:rPr>
              <a:t>. </a:t>
            </a:r>
          </a:p>
          <a:p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미리엘 신부가 말한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 '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너의 영혼을 천주께 바친다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'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라는 말 그대로 장발장은 주님의 사람으로 살아갔다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.</a:t>
            </a:r>
            <a:endParaRPr lang="en-US" sz="2400" dirty="0" smtClean="0">
              <a:latin typeface="바탕체" pitchFamily="17" charset="-127"/>
              <a:ea typeface="바탕체" pitchFamily="17" charset="-127"/>
            </a:endParaRPr>
          </a:p>
          <a:p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성공한 사업가로 성장한 후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몽트뢰유쉬르메르 시에서 그는 할 수 있는 한 최선을 다해 사회사업을 하고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시장이 된다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.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시장이 되어서도 그의 권위와 권력을 사회와 시민을 위해 사용했다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.</a:t>
            </a:r>
            <a:endParaRPr lang="en-US" sz="2400" dirty="0" smtClean="0">
              <a:latin typeface="바탕체" pitchFamily="17" charset="-127"/>
              <a:ea typeface="바탕체" pitchFamily="17" charset="-127"/>
            </a:endParaRPr>
          </a:p>
          <a:p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가짜 장발장이 체포되어 자신은 자베르 형사로부터 영원히 자유로울 수 있지만 양심을 속이지 않고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영혼의 목소리를 따라 자수를 했다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.</a:t>
            </a:r>
            <a:endParaRPr lang="en-US" sz="2400" dirty="0" smtClean="0">
              <a:latin typeface="바탕체" pitchFamily="17" charset="-127"/>
              <a:ea typeface="바탕체" pitchFamily="17" charset="-127"/>
            </a:endParaRPr>
          </a:p>
          <a:p>
            <a:pPr>
              <a:buNone/>
            </a:pPr>
            <a:endParaRPr lang="en-US" altLang="ko-K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41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r>
              <a:rPr lang="ko-KR" altLang="en-US" b="1" dirty="0" smtClean="0"/>
              <a:t>팡틴의 딸 코제트를  자기의 딸로 키우고</a:t>
            </a:r>
            <a:r>
              <a:rPr lang="en-US" b="1" dirty="0" smtClean="0"/>
              <a:t>, </a:t>
            </a:r>
            <a:r>
              <a:rPr lang="ko-KR" altLang="en-US" b="1" dirty="0" smtClean="0"/>
              <a:t>코제트가 사랑하는 남자 마리우스를 살리기 위해 시민군에 들어가고</a:t>
            </a:r>
            <a:r>
              <a:rPr lang="en-US" b="1" dirty="0" smtClean="0"/>
              <a:t>, </a:t>
            </a:r>
            <a:r>
              <a:rPr lang="ko-KR" altLang="en-US" b="1" dirty="0" smtClean="0"/>
              <a:t>총상을 입은 그를 살린다</a:t>
            </a:r>
            <a:r>
              <a:rPr lang="en-US" altLang="ko-KR" b="1" dirty="0" smtClean="0"/>
              <a:t>.</a:t>
            </a:r>
            <a:endParaRPr lang="en-US" dirty="0" smtClean="0"/>
          </a:p>
          <a:p>
            <a:r>
              <a:rPr lang="ko-KR" altLang="en-US" b="1" dirty="0" smtClean="0"/>
              <a:t>시민군의 포로가 된 자베르 형사도 살려준다</a:t>
            </a:r>
            <a:r>
              <a:rPr lang="en-US" altLang="ko-KR" b="1" dirty="0" smtClean="0"/>
              <a:t>.</a:t>
            </a:r>
            <a:endParaRPr lang="en-US" dirty="0" smtClean="0"/>
          </a:p>
          <a:p>
            <a:r>
              <a:rPr lang="ko-KR" altLang="en-US" b="1" dirty="0" smtClean="0"/>
              <a:t>장발장은 미리엘 신부를 만난 이후 그 어느 누구에게도 원망하지 않고 분노하지 않았다</a:t>
            </a:r>
            <a:r>
              <a:rPr lang="en-US" altLang="ko-KR" b="1" dirty="0" smtClean="0"/>
              <a:t>.</a:t>
            </a:r>
            <a:endParaRPr lang="en-US" dirty="0" smtClean="0"/>
          </a:p>
          <a:p>
            <a:r>
              <a:rPr lang="ko-KR" altLang="en-US" b="1" dirty="0" smtClean="0"/>
              <a:t>평생 자기를 쫒아다니는 자베르 형사에게 조차도</a:t>
            </a:r>
            <a:r>
              <a:rPr lang="en-US" b="1" dirty="0" smtClean="0"/>
              <a:t> '</a:t>
            </a:r>
            <a:r>
              <a:rPr lang="ko-KR" altLang="en-US" b="1" dirty="0" smtClean="0"/>
              <a:t>당신은 명예를 중히 여기는 사람이오</a:t>
            </a:r>
            <a:r>
              <a:rPr lang="en-US" b="1" dirty="0" smtClean="0"/>
              <a:t>. </a:t>
            </a:r>
            <a:r>
              <a:rPr lang="ko-KR" altLang="en-US" b="1" dirty="0" smtClean="0"/>
              <a:t>나는 당신을 존경하오</a:t>
            </a:r>
            <a:r>
              <a:rPr lang="en-US" b="1" dirty="0" smtClean="0"/>
              <a:t>. </a:t>
            </a:r>
            <a:r>
              <a:rPr lang="ko-KR" altLang="en-US" b="1" dirty="0" smtClean="0"/>
              <a:t>당신은 자신의 직무에 충실한 사람이오</a:t>
            </a:r>
            <a:r>
              <a:rPr lang="en-US" b="1" dirty="0" smtClean="0"/>
              <a:t>.' </a:t>
            </a:r>
            <a:r>
              <a:rPr lang="ko-KR" altLang="en-US" b="1" dirty="0" smtClean="0"/>
              <a:t>라고 말할 정도였다</a:t>
            </a:r>
            <a:r>
              <a:rPr lang="en-US" altLang="ko-KR" b="1" dirty="0" smtClean="0"/>
              <a:t>.</a:t>
            </a:r>
            <a:endParaRPr lang="en-US" dirty="0" smtClean="0"/>
          </a:p>
          <a:p>
            <a:r>
              <a:rPr lang="ko-KR" altLang="en-US" b="1" dirty="0" smtClean="0"/>
              <a:t>결혼하는 코제트의 행복을 위해 자신은 그 존재를 감춰버릴만큼 코제트를 사랑했다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7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ko-KR" altLang="en-US" sz="2400" b="1" dirty="0" smtClean="0">
                <a:latin typeface="HY엽서M" pitchFamily="18" charset="-127"/>
                <a:ea typeface="HY엽서M" pitchFamily="18" charset="-127"/>
              </a:rPr>
              <a:t>자베르 </a:t>
            </a:r>
            <a:r>
              <a:rPr lang="en-US" altLang="ko-KR" sz="2400" b="1" dirty="0" smtClean="0">
                <a:latin typeface="바탕체" pitchFamily="17" charset="-127"/>
                <a:ea typeface="바탕체" pitchFamily="17" charset="-127"/>
              </a:rPr>
              <a:t>: </a:t>
            </a:r>
          </a:p>
          <a:p>
            <a:pPr>
              <a:buNone/>
            </a:pPr>
            <a:r>
              <a:rPr lang="en-US" altLang="ko-KR" sz="2400" b="1" dirty="0" smtClean="0">
                <a:latin typeface="바탕체" pitchFamily="17" charset="-127"/>
                <a:ea typeface="바탕체" pitchFamily="17" charset="-127"/>
              </a:rPr>
              <a:t> 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끝없이  장발장을 쫒는 자베르는 </a:t>
            </a:r>
            <a:endParaRPr lang="en-US" altLang="ko-KR" sz="2400" b="1" dirty="0" smtClean="0">
              <a:latin typeface="바탕체" pitchFamily="17" charset="-127"/>
              <a:ea typeface="바탕체" pitchFamily="17" charset="-127"/>
            </a:endParaRPr>
          </a:p>
          <a:p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자베르가 시장을 장발장이라고 고발한 건에 사죄하고 자신을 파면해달라고 하면서 이렇게 말을 하는데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그의 성격을 단번에 알 수 있는 대사이다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.</a:t>
            </a:r>
          </a:p>
          <a:p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'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저는 여태까지 가혹한 일이 많았다</a:t>
            </a:r>
            <a:r>
              <a:rPr lang="en-US" altLang="ko-KR" sz="2400" b="1" dirty="0" smtClean="0">
                <a:latin typeface="바탕체" pitchFamily="17" charset="-127"/>
                <a:ea typeface="바탕체" pitchFamily="17" charset="-127"/>
              </a:rPr>
              <a:t>.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남들에 대해서</a:t>
            </a:r>
            <a:r>
              <a:rPr lang="en-US" altLang="ko-KR" sz="2400" b="1" dirty="0" smtClean="0">
                <a:latin typeface="바탕체" pitchFamily="17" charset="-127"/>
                <a:ea typeface="바탕체" pitchFamily="17" charset="-127"/>
              </a:rPr>
              <a:t>..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그것은 정당했고</a:t>
            </a:r>
            <a:r>
              <a:rPr lang="en-US" altLang="ko-KR" sz="2400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잘해온 것이다</a:t>
            </a:r>
            <a:r>
              <a:rPr lang="en-US" altLang="ko-KR" sz="2400" b="1" dirty="0" smtClean="0">
                <a:latin typeface="바탕체" pitchFamily="17" charset="-127"/>
                <a:ea typeface="바탕체" pitchFamily="17" charset="-127"/>
              </a:rPr>
              <a:t>. </a:t>
            </a:r>
          </a:p>
          <a:p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만약에  저 자신에 대해서 가혹하지 못하다면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여태까지 제가 한 모든 정당했던 일도 부당한 것이 될 것입니다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.</a:t>
            </a:r>
          </a:p>
          <a:p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제가 저를 남들보다 더 너그럽게 봐줘야 하나</a:t>
            </a:r>
            <a:r>
              <a:rPr lang="en-US" altLang="ko-KR" sz="2400" b="1" dirty="0" smtClean="0">
                <a:latin typeface="바탕체" pitchFamily="17" charset="-127"/>
                <a:ea typeface="바탕체" pitchFamily="17" charset="-127"/>
              </a:rPr>
              <a:t>?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남을 벌하는데만 쓸모가 있었고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,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나는 벌하지 않았다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!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하면  저는 비열한 놈일 것이다</a:t>
            </a:r>
            <a:r>
              <a:rPr lang="en-US" altLang="ko-KR" sz="2400" b="1" dirty="0" smtClean="0">
                <a:latin typeface="바탕체" pitchFamily="17" charset="-127"/>
                <a:ea typeface="바탕체" pitchFamily="17" charset="-127"/>
              </a:rPr>
              <a:t>.</a:t>
            </a:r>
            <a:endParaRPr lang="en-US" sz="2400" b="1" dirty="0" smtClean="0">
              <a:latin typeface="바탕체" pitchFamily="17" charset="-127"/>
              <a:ea typeface="바탕체" pitchFamily="17" charset="-127"/>
            </a:endParaRPr>
          </a:p>
          <a:p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저는 시장님께서 남들에게 친절했을 때 저는 그런 친절에 꽤 화가 났다</a:t>
            </a:r>
            <a:r>
              <a:rPr lang="en-US" altLang="ko-KR" sz="2400" b="1" dirty="0" smtClean="0">
                <a:latin typeface="바탕체" pitchFamily="17" charset="-127"/>
                <a:ea typeface="바탕체" pitchFamily="17" charset="-127"/>
              </a:rPr>
              <a:t>. 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시민에 대해 매춘부가 옳다고 인정하는 친절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시장에 대해 경찰이 옳다고 하는 친절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상관에 대해 부하가 옳다고 하는친절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저는 그런 친절을 가리켜 나쁜 친절이라고 부른다</a:t>
            </a:r>
            <a:r>
              <a:rPr lang="en-US" altLang="ko-KR" sz="2400" b="1" dirty="0" smtClean="0">
                <a:latin typeface="바탕체" pitchFamily="17" charset="-127"/>
                <a:ea typeface="바탕체" pitchFamily="17" charset="-127"/>
              </a:rPr>
              <a:t>.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사회질서가 문란해지는 것은 그러한 친절 때문이다</a:t>
            </a:r>
            <a:r>
              <a:rPr lang="en-US" altLang="ko-KR" sz="2400" b="1" dirty="0" smtClean="0">
                <a:latin typeface="바탕체" pitchFamily="17" charset="-127"/>
                <a:ea typeface="바탕체" pitchFamily="17" charset="-127"/>
              </a:rPr>
              <a:t>.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친절함은 퍽 쉬운 일이고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공정함은 어려운 일이다</a:t>
            </a:r>
            <a:r>
              <a:rPr lang="en-US" altLang="ko-KR" sz="2400" b="1" dirty="0" smtClean="0">
                <a:latin typeface="바탕체" pitchFamily="17" charset="-127"/>
                <a:ea typeface="바탕체" pitchFamily="17" charset="-127"/>
              </a:rPr>
              <a:t>.</a:t>
            </a:r>
            <a:endParaRPr lang="en-US" sz="2400" b="1" dirty="0" smtClean="0">
              <a:latin typeface="바탕체" pitchFamily="17" charset="-127"/>
              <a:ea typeface="바탕체" pitchFamily="17" charset="-127"/>
            </a:endParaRP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7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 fontScale="85000" lnSpcReduction="10000"/>
          </a:bodyPr>
          <a:lstStyle/>
          <a:p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혁명이 일어난 후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자베르는  장발장에 의해 목숨을 구했다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.</a:t>
            </a:r>
            <a:endParaRPr lang="en-US" sz="2400" dirty="0" smtClean="0">
              <a:latin typeface="바탕체" pitchFamily="17" charset="-127"/>
              <a:ea typeface="바탕체" pitchFamily="17" charset="-127"/>
            </a:endParaRPr>
          </a:p>
          <a:p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자베르는 한 범죄자 장발장에게 생명을 빚졌고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그 빚을 받아들여 장발장이 구해온 반정부군 마리우스를 장발장과 동행해 그의 집까지 데려다 주는 것으로 빚을 갚았다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.</a:t>
            </a:r>
            <a:endParaRPr lang="en-US" sz="2400" dirty="0" smtClean="0">
              <a:latin typeface="바탕체" pitchFamily="17" charset="-127"/>
              <a:ea typeface="바탕체" pitchFamily="17" charset="-127"/>
            </a:endParaRPr>
          </a:p>
          <a:p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장발장을 체포할 수 있었으나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그냥 자리를 떠났다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.</a:t>
            </a:r>
            <a:endParaRPr lang="en-US" sz="2400" dirty="0" smtClean="0">
              <a:latin typeface="바탕체" pitchFamily="17" charset="-127"/>
              <a:ea typeface="바탕체" pitchFamily="17" charset="-127"/>
            </a:endParaRPr>
          </a:p>
          <a:p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자베르는 자신의 뜻에 반하여 한 전과자와 대등하게 있고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하나의 다른 도움에 대해 하나의 도움으로 보답하는 것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자기의 양심에 충실하기 위해 사회를 배반하는 것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, </a:t>
            </a:r>
            <a:endParaRPr lang="en-US" sz="2400" dirty="0" smtClean="0">
              <a:latin typeface="바탕체" pitchFamily="17" charset="-127"/>
              <a:ea typeface="바탕체" pitchFamily="17" charset="-127"/>
            </a:endParaRPr>
          </a:p>
          <a:p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이 모든 것들이 자신 위에 쌓이는 것에 대해 자베르는 놀랐다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.</a:t>
            </a:r>
            <a:endParaRPr lang="en-US" sz="2400" dirty="0" smtClean="0">
              <a:latin typeface="바탕체" pitchFamily="17" charset="-127"/>
              <a:ea typeface="바탕체" pitchFamily="17" charset="-127"/>
            </a:endParaRPr>
          </a:p>
          <a:p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자베르가 놀란 것은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장발장이 그를 용서한 일이고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아연실색하게 한 것은 자신이 장발장을 용서한 일이었다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.</a:t>
            </a:r>
            <a:endParaRPr lang="en-US" sz="2400" dirty="0" smtClean="0">
              <a:latin typeface="바탕체" pitchFamily="17" charset="-127"/>
              <a:ea typeface="바탕체" pitchFamily="17" charset="-127"/>
            </a:endParaRPr>
          </a:p>
          <a:p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자베르는 혼돈을 겪었다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.</a:t>
            </a:r>
            <a:endParaRPr lang="en-US" sz="2400" dirty="0" smtClean="0">
              <a:latin typeface="바탕체" pitchFamily="17" charset="-127"/>
              <a:ea typeface="바탕체" pitchFamily="17" charset="-127"/>
            </a:endParaRPr>
          </a:p>
          <a:p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장발장을 법에 인도하는 것은 양심에 반하는 것이고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장발장을 풀어주는 것도 법에 반하는 것이다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. </a:t>
            </a:r>
            <a:endParaRPr lang="en-US" sz="2400" dirty="0" smtClean="0">
              <a:latin typeface="바탕체" pitchFamily="17" charset="-127"/>
              <a:ea typeface="바탕체" pitchFamily="17" charset="-127"/>
            </a:endParaRPr>
          </a:p>
          <a:p>
            <a:pPr>
              <a:buNone/>
            </a:pP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  장발장을 인도하는 것은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 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관리가 죄수보다 더 낮게 떨어지는 것이고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장발장을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 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풀어주는 것은 죄수가 법률보다 더 높이 올라가 그 위에 발을 올려놓는 것이다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.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두가지 경우 모두 자베르에게는 불명예였고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추락이었다</a:t>
            </a:r>
            <a:r>
              <a:rPr lang="en-US" sz="2400" b="1" dirty="0" smtClean="0">
                <a:latin typeface="바탕체" pitchFamily="17" charset="-127"/>
                <a:ea typeface="바탕체" pitchFamily="17" charset="-127"/>
              </a:rPr>
              <a:t>.</a:t>
            </a:r>
            <a:endParaRPr lang="en-US" sz="2400" dirty="0" smtClean="0">
              <a:latin typeface="바탕체" pitchFamily="17" charset="-127"/>
              <a:ea typeface="바탕체" pitchFamily="17" charset="-127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91512"/>
          </a:xfrm>
        </p:spPr>
        <p:txBody>
          <a:bodyPr>
            <a:normAutofit fontScale="90000"/>
          </a:bodyPr>
          <a:lstStyle/>
          <a:p>
            <a:r>
              <a:rPr lang="ko-KR" altLang="en-US" sz="4900" b="1" dirty="0" smtClean="0"/>
              <a:t>단계</a:t>
            </a:r>
            <a:r>
              <a:rPr lang="en-US" altLang="ko-KR" sz="4900" b="1" dirty="0" smtClean="0"/>
              <a:t>8 : </a:t>
            </a:r>
            <a:r>
              <a:rPr lang="ko-KR" altLang="en-US" sz="4900" b="1" dirty="0" smtClean="0"/>
              <a:t>통합성 대 절망감 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sz="2700" b="1" dirty="0" smtClean="0"/>
              <a:t>노년기 </a:t>
            </a:r>
            <a:r>
              <a:rPr lang="en-US" altLang="ko-KR" sz="2700" b="1" dirty="0" smtClean="0"/>
              <a:t>. </a:t>
            </a:r>
            <a:r>
              <a:rPr lang="ko-KR" altLang="en-US" sz="2700" b="1" dirty="0" smtClean="0"/>
              <a:t>죽음을 앞두고  자신의 삶을 통합하고 점검해야 하는 시기</a:t>
            </a:r>
            <a:r>
              <a:rPr lang="en-US" altLang="ko-KR" sz="2700" b="1" dirty="0" smtClean="0"/>
              <a:t>.</a:t>
            </a:r>
            <a:r>
              <a:rPr lang="ko-KR" altLang="en-US" sz="2700" b="1" dirty="0" smtClean="0"/>
              <a:t>과거의 모든 과오</a:t>
            </a:r>
            <a:r>
              <a:rPr lang="en-US" altLang="ko-KR" sz="2700" b="1" dirty="0" smtClean="0"/>
              <a:t>, </a:t>
            </a:r>
            <a:r>
              <a:rPr lang="ko-KR" altLang="en-US" sz="2700" b="1" dirty="0" smtClean="0"/>
              <a:t>실패</a:t>
            </a:r>
            <a:r>
              <a:rPr lang="en-US" altLang="ko-KR" sz="2700" b="1" dirty="0" smtClean="0"/>
              <a:t>, </a:t>
            </a:r>
            <a:r>
              <a:rPr lang="ko-KR" altLang="en-US" sz="2700" b="1" dirty="0" smtClean="0"/>
              <a:t>결점</a:t>
            </a:r>
            <a:r>
              <a:rPr lang="en-US" altLang="ko-KR" sz="2700" b="1" dirty="0" smtClean="0"/>
              <a:t>, </a:t>
            </a:r>
            <a:r>
              <a:rPr lang="ko-KR" altLang="en-US" sz="2700" b="1" dirty="0" smtClean="0"/>
              <a:t>절망 등을 인정하고 이를 수용함으로써 자아통합을 이룰 수도 있고</a:t>
            </a:r>
            <a:r>
              <a:rPr lang="en-US" altLang="ko-KR" sz="2700" b="1" dirty="0" smtClean="0"/>
              <a:t>, </a:t>
            </a:r>
            <a:r>
              <a:rPr lang="ko-KR" altLang="en-US" sz="2700" b="1" dirty="0" smtClean="0"/>
              <a:t>그렇지 못한 경우 절망할 수 있다</a:t>
            </a:r>
            <a:r>
              <a:rPr lang="en-US" altLang="ko-KR" sz="2700" b="1" dirty="0" smtClean="0"/>
              <a:t>.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124200"/>
          </a:xfrm>
        </p:spPr>
        <p:txBody>
          <a:bodyPr/>
          <a:lstStyle/>
          <a:p>
            <a:pPr>
              <a:buNone/>
            </a:pPr>
            <a:r>
              <a:rPr lang="ko-KR" altLang="en-US" b="1" dirty="0" smtClean="0">
                <a:latin typeface="HY엽서M" pitchFamily="18" charset="-127"/>
                <a:ea typeface="HY엽서M" pitchFamily="18" charset="-127"/>
              </a:rPr>
              <a:t>장발장 </a:t>
            </a:r>
            <a:r>
              <a:rPr lang="en-US" altLang="ko-KR" b="1" dirty="0" smtClean="0">
                <a:latin typeface="HY엽서M" pitchFamily="18" charset="-127"/>
                <a:ea typeface="HY엽서M" pitchFamily="18" charset="-127"/>
              </a:rPr>
              <a:t>: </a:t>
            </a:r>
          </a:p>
          <a:p>
            <a:pPr>
              <a:buNone/>
            </a:pP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영화 속에서 코제트와 결혼을 하겠다는 마리우스에게 하는 고백을 통해 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임종 직전에도 역시 자신의 삶을 다시 통합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점검하고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실패와 절망을 인정하고 수용한다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ko-KR" altLang="en-US" b="1" dirty="0" smtClean="0">
                <a:latin typeface="HY엽서M" pitchFamily="18" charset="-127"/>
                <a:ea typeface="HY엽서M" pitchFamily="18" charset="-127"/>
              </a:rPr>
              <a:t>자베르 </a:t>
            </a:r>
            <a:r>
              <a:rPr lang="en-US" altLang="ko-KR" b="1" dirty="0" smtClean="0">
                <a:latin typeface="HY엽서M" pitchFamily="18" charset="-127"/>
                <a:ea typeface="HY엽서M" pitchFamily="18" charset="-127"/>
              </a:rPr>
              <a:t>: </a:t>
            </a:r>
          </a:p>
          <a:p>
            <a:pPr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ko-KR" altLang="en-US" b="1" dirty="0" smtClean="0"/>
              <a:t>    전 생애를 지탱했던 삶의 철학은 장발장으로 인해 무너져 가고 있었다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ko-KR" altLang="en-US" b="1" dirty="0" smtClean="0"/>
              <a:t>자선을 베푸는 범죄자</a:t>
            </a:r>
            <a:r>
              <a:rPr lang="en-US" b="1" dirty="0" smtClean="0"/>
              <a:t>, </a:t>
            </a:r>
            <a:r>
              <a:rPr lang="ko-KR" altLang="en-US" b="1" dirty="0" smtClean="0"/>
              <a:t>동정심 많고</a:t>
            </a:r>
            <a:r>
              <a:rPr lang="en-US" b="1" dirty="0" smtClean="0"/>
              <a:t>, </a:t>
            </a:r>
            <a:r>
              <a:rPr lang="ko-KR" altLang="en-US" b="1" dirty="0" smtClean="0"/>
              <a:t>온화하고</a:t>
            </a:r>
            <a:r>
              <a:rPr lang="en-US" b="1" dirty="0" smtClean="0"/>
              <a:t>, </a:t>
            </a:r>
            <a:r>
              <a:rPr lang="ko-KR" altLang="en-US" b="1" dirty="0" smtClean="0"/>
              <a:t>돕기를 좋아하고</a:t>
            </a:r>
            <a:r>
              <a:rPr lang="en-US" b="1" dirty="0" smtClean="0"/>
              <a:t>, </a:t>
            </a:r>
            <a:r>
              <a:rPr lang="ko-KR" altLang="en-US" b="1" dirty="0" smtClean="0"/>
              <a:t>관대하고</a:t>
            </a:r>
            <a:r>
              <a:rPr lang="en-US" b="1" dirty="0" smtClean="0"/>
              <a:t>, </a:t>
            </a:r>
            <a:r>
              <a:rPr lang="ko-KR" altLang="en-US" b="1" dirty="0" smtClean="0"/>
              <a:t>악을 선으로 갚고</a:t>
            </a:r>
            <a:r>
              <a:rPr lang="en-US" b="1" dirty="0" smtClean="0"/>
              <a:t>, </a:t>
            </a:r>
            <a:r>
              <a:rPr lang="ko-KR" altLang="en-US" b="1" dirty="0" smtClean="0"/>
              <a:t>증오를 용서로 갚고</a:t>
            </a:r>
            <a:r>
              <a:rPr lang="en-US" b="1" dirty="0" smtClean="0"/>
              <a:t>, </a:t>
            </a:r>
          </a:p>
          <a:p>
            <a:pPr>
              <a:buNone/>
            </a:pPr>
            <a:r>
              <a:rPr lang="en-US" altLang="ko-KR" b="1" dirty="0" smtClean="0"/>
              <a:t>    </a:t>
            </a:r>
            <a:r>
              <a:rPr lang="ko-KR" altLang="en-US" b="1" dirty="0" smtClean="0"/>
              <a:t>복수보다 연민의 정을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좋아하고</a:t>
            </a:r>
            <a:r>
              <a:rPr lang="en-US" b="1" dirty="0" smtClean="0"/>
              <a:t>, </a:t>
            </a:r>
            <a:r>
              <a:rPr lang="ko-KR" altLang="en-US" b="1" dirty="0" smtClean="0"/>
              <a:t>적을 파멸하기보다 자신을 파멸하기를 더 좋아하고</a:t>
            </a:r>
            <a:r>
              <a:rPr lang="en-US" b="1" dirty="0" smtClean="0"/>
              <a:t>, </a:t>
            </a:r>
            <a:r>
              <a:rPr lang="ko-KR" altLang="en-US" b="1" dirty="0" smtClean="0"/>
              <a:t>저를 때린 자를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구조하고</a:t>
            </a:r>
            <a:r>
              <a:rPr lang="en-US" b="1" dirty="0" smtClean="0"/>
              <a:t>, </a:t>
            </a:r>
            <a:r>
              <a:rPr lang="ko-KR" altLang="en-US" b="1" dirty="0" smtClean="0"/>
              <a:t>인간보다 천사에 가까운 징역수에 대해  자베르는 이런 인간이 존재한다는 것을 인정하지 않을 수 없었다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ko-KR" altLang="en-US" b="1" dirty="0" smtClean="0"/>
              <a:t>자베르는 친절이라는 것이 존재한다는 것을 인정해야만 했다</a:t>
            </a:r>
            <a:r>
              <a:rPr lang="en-US" b="1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41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r>
              <a:rPr lang="ko-KR" altLang="en-US" b="1" dirty="0" smtClean="0"/>
              <a:t>그리고 그 자신도 이상한 일이지만 장발장과 함께 마리우스를 집으로 데려다주고</a:t>
            </a:r>
            <a:r>
              <a:rPr lang="en-US" b="1" dirty="0" smtClean="0"/>
              <a:t>, </a:t>
            </a:r>
            <a:r>
              <a:rPr lang="ko-KR" altLang="en-US" b="1" dirty="0" smtClean="0"/>
              <a:t>장발장을 풀어주는 친절을 베풀었는데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그렇게 그는 변질되고 있었던 것이다</a:t>
            </a:r>
            <a:r>
              <a:rPr lang="en-US" b="1" dirty="0" smtClean="0"/>
              <a:t>.</a:t>
            </a:r>
            <a:endParaRPr lang="en-US" dirty="0" smtClean="0"/>
          </a:p>
          <a:p>
            <a:r>
              <a:rPr lang="ko-KR" altLang="en-US" b="1" dirty="0" smtClean="0"/>
              <a:t>자베르는 무서워졌다</a:t>
            </a:r>
            <a:r>
              <a:rPr lang="en-US" b="1" dirty="0" smtClean="0"/>
              <a:t>. </a:t>
            </a:r>
            <a:r>
              <a:rPr lang="ko-KR" altLang="en-US" b="1" dirty="0" smtClean="0"/>
              <a:t>어떻게 그런 일이 자기에게 일어날 수 있었을까</a:t>
            </a:r>
            <a:r>
              <a:rPr lang="en-US" b="1" dirty="0" smtClean="0"/>
              <a:t>? </a:t>
            </a:r>
            <a:r>
              <a:rPr lang="ko-KR" altLang="en-US" b="1" dirty="0" smtClean="0"/>
              <a:t>이해할 수 없었다</a:t>
            </a:r>
            <a:r>
              <a:rPr lang="en-US" b="1" dirty="0" smtClean="0"/>
              <a:t>.</a:t>
            </a:r>
            <a:endParaRPr lang="en-US" dirty="0" smtClean="0"/>
          </a:p>
          <a:p>
            <a:r>
              <a:rPr lang="ko-KR" altLang="en-US" b="1" dirty="0" smtClean="0"/>
              <a:t>그의 맹목적인 신념이 없어져 가고 있었다</a:t>
            </a:r>
            <a:r>
              <a:rPr lang="en-US" b="1" dirty="0" smtClean="0"/>
              <a:t>.</a:t>
            </a:r>
            <a:r>
              <a:rPr lang="ko-KR" altLang="en-US" b="1" dirty="0" smtClean="0"/>
              <a:t>그는 더 이상 존재이유가 없었다</a:t>
            </a:r>
            <a:r>
              <a:rPr lang="en-US" b="1" dirty="0" smtClean="0"/>
              <a:t>.</a:t>
            </a:r>
            <a:endParaRPr lang="en-US" dirty="0" smtClean="0"/>
          </a:p>
          <a:p>
            <a:r>
              <a:rPr lang="ko-KR" altLang="en-US" b="1" dirty="0" smtClean="0"/>
              <a:t>그리고 그는 종이에 행정을 위한 메모라고 쓰고</a:t>
            </a:r>
            <a:r>
              <a:rPr lang="en-US" b="1" dirty="0" smtClean="0"/>
              <a:t>, </a:t>
            </a:r>
            <a:r>
              <a:rPr lang="ko-KR" altLang="en-US" b="1" dirty="0" smtClean="0"/>
              <a:t>훌륭한 직무 수행을 위한 몇가지 의견이라는 제목으로</a:t>
            </a:r>
            <a:r>
              <a:rPr lang="en-US" b="1" dirty="0" smtClean="0"/>
              <a:t> 10</a:t>
            </a:r>
            <a:r>
              <a:rPr lang="ko-KR" altLang="en-US" b="1" dirty="0" smtClean="0"/>
              <a:t>가지를 적고</a:t>
            </a:r>
            <a:r>
              <a:rPr lang="en-US" b="1" dirty="0" smtClean="0"/>
              <a:t>, </a:t>
            </a:r>
            <a:r>
              <a:rPr lang="ko-KR" altLang="en-US" b="1" dirty="0" smtClean="0"/>
              <a:t>싸인을 하고</a:t>
            </a:r>
            <a:r>
              <a:rPr lang="en-US" b="1" dirty="0" smtClean="0"/>
              <a:t>, </a:t>
            </a:r>
            <a:r>
              <a:rPr lang="ko-KR" altLang="en-US" b="1" dirty="0" smtClean="0"/>
              <a:t>파출소 테이블 위에 두고 나왔다</a:t>
            </a:r>
            <a:r>
              <a:rPr lang="en-US" b="1" dirty="0" smtClean="0"/>
              <a:t>. </a:t>
            </a:r>
            <a:r>
              <a:rPr lang="ko-KR" altLang="en-US" b="1" dirty="0" smtClean="0"/>
              <a:t>그리고 스스로 세상을 떠났다</a:t>
            </a:r>
            <a:r>
              <a:rPr lang="en-US" b="1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ko-KR" altLang="en-US" sz="4400" b="1" dirty="0" smtClean="0"/>
              <a:t>다시 정리를 하면</a:t>
            </a:r>
            <a:r>
              <a:rPr lang="en-US" altLang="ko-KR" sz="4400" b="1" dirty="0" smtClean="0"/>
              <a:t>….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b="1" dirty="0" smtClean="0">
                <a:latin typeface="HY엽서M" pitchFamily="18" charset="-127"/>
                <a:ea typeface="HY엽서M" pitchFamily="18" charset="-127"/>
              </a:rPr>
              <a:t>장발장 </a:t>
            </a:r>
            <a:r>
              <a:rPr lang="en-US" altLang="ko-KR" b="1" dirty="0" smtClean="0">
                <a:latin typeface="HY엽서M" pitchFamily="18" charset="-127"/>
                <a:ea typeface="HY엽서M" pitchFamily="18" charset="-127"/>
              </a:rPr>
              <a:t>:</a:t>
            </a:r>
          </a:p>
          <a:p>
            <a:pPr>
              <a:buNone/>
            </a:pPr>
            <a:r>
              <a:rPr lang="en-US" altLang="ko-KR" b="1" dirty="0" smtClean="0"/>
              <a:t>*</a:t>
            </a:r>
            <a:r>
              <a:rPr lang="ko-KR" altLang="en-US" b="1" dirty="0" smtClean="0"/>
              <a:t>출생에서 소년기 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비교적 적절한 신뢰감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자율성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주도성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근면성을 갖게 되었고</a:t>
            </a:r>
            <a:r>
              <a:rPr lang="en-US" altLang="ko-KR" b="1" dirty="0" smtClean="0"/>
              <a:t>, </a:t>
            </a:r>
          </a:p>
          <a:p>
            <a:pPr>
              <a:buNone/>
            </a:pPr>
            <a:r>
              <a:rPr lang="en-US" altLang="ko-KR" b="1" dirty="0" smtClean="0"/>
              <a:t>*</a:t>
            </a:r>
            <a:r>
              <a:rPr lang="ko-KR" altLang="en-US" b="1" dirty="0" smtClean="0"/>
              <a:t>청소년기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자신의 정체성에 대해 </a:t>
            </a:r>
            <a:r>
              <a:rPr lang="en-US" altLang="ko-KR" b="1" dirty="0" smtClean="0"/>
              <a:t>‘</a:t>
            </a:r>
            <a:r>
              <a:rPr lang="ko-KR" altLang="en-US" b="1" dirty="0" smtClean="0"/>
              <a:t>가장</a:t>
            </a:r>
            <a:r>
              <a:rPr lang="en-US" altLang="ko-KR" b="1" dirty="0" smtClean="0"/>
              <a:t>’</a:t>
            </a:r>
            <a:r>
              <a:rPr lang="ko-KR" altLang="en-US" b="1" dirty="0" smtClean="0"/>
              <a:t>이 되고자 한다</a:t>
            </a:r>
            <a:r>
              <a:rPr lang="en-US" altLang="ko-KR" b="1" dirty="0" smtClean="0"/>
              <a:t>.</a:t>
            </a:r>
          </a:p>
          <a:p>
            <a:pPr>
              <a:buNone/>
            </a:pPr>
            <a:r>
              <a:rPr lang="en-US" altLang="ko-KR" b="1" dirty="0" smtClean="0"/>
              <a:t>*</a:t>
            </a:r>
            <a:r>
              <a:rPr lang="ko-KR" altLang="en-US" b="1" dirty="0" smtClean="0"/>
              <a:t>초기 성인기인 장년기 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세상에 대한 분노와 자신에 대한 죄책감으로 스스로 고립의 시기를 보낸다</a:t>
            </a:r>
            <a:r>
              <a:rPr lang="en-US" altLang="ko-KR" b="1" dirty="0" smtClean="0"/>
              <a:t>.</a:t>
            </a:r>
          </a:p>
          <a:p>
            <a:pPr>
              <a:buNone/>
            </a:pPr>
            <a:r>
              <a:rPr lang="en-US" altLang="ko-KR" b="1" dirty="0" smtClean="0"/>
              <a:t>( </a:t>
            </a:r>
            <a:r>
              <a:rPr lang="ko-KR" altLang="en-US" b="1" dirty="0" smtClean="0"/>
              <a:t>이 사이에 신부님의 영혼의 이끔으로 정체성 회복</a:t>
            </a:r>
            <a:r>
              <a:rPr lang="en-US" altLang="ko-KR" b="1" dirty="0" smtClean="0"/>
              <a:t>)</a:t>
            </a:r>
          </a:p>
          <a:p>
            <a:pPr>
              <a:buNone/>
            </a:pPr>
            <a:r>
              <a:rPr lang="en-US" altLang="ko-KR" b="1" dirty="0" smtClean="0"/>
              <a:t>*</a:t>
            </a:r>
            <a:r>
              <a:rPr lang="ko-KR" altLang="en-US" b="1" dirty="0" smtClean="0"/>
              <a:t>중년기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 이타적인 삶을 살면서 생산성을 이룬다</a:t>
            </a:r>
            <a:r>
              <a:rPr lang="en-US" altLang="ko-KR" b="1" dirty="0" smtClean="0"/>
              <a:t>.</a:t>
            </a:r>
          </a:p>
          <a:p>
            <a:pPr>
              <a:buNone/>
            </a:pPr>
            <a:r>
              <a:rPr lang="en-US" altLang="ko-KR" b="1" dirty="0" smtClean="0"/>
              <a:t>*</a:t>
            </a:r>
            <a:r>
              <a:rPr lang="ko-KR" altLang="en-US" b="1" dirty="0" smtClean="0"/>
              <a:t>노년기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 삶에 대해 통합하며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편안히 죽음을 맞는다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41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92500"/>
          </a:bodyPr>
          <a:lstStyle/>
          <a:p>
            <a:r>
              <a:rPr lang="ko-KR" altLang="en-US" b="1" dirty="0" smtClean="0">
                <a:latin typeface="HY엽서M" pitchFamily="18" charset="-127"/>
                <a:ea typeface="HY엽서M" pitchFamily="18" charset="-127"/>
              </a:rPr>
              <a:t>자베르 </a:t>
            </a:r>
            <a:r>
              <a:rPr lang="en-US" altLang="ko-KR" b="1" dirty="0" smtClean="0">
                <a:latin typeface="HY엽서M" pitchFamily="18" charset="-127"/>
                <a:ea typeface="HY엽서M" pitchFamily="18" charset="-127"/>
              </a:rPr>
              <a:t>:</a:t>
            </a:r>
          </a:p>
          <a:p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출생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~</a:t>
            </a: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소년기 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: </a:t>
            </a: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신뢰감보다는 불신감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자율성보다는 수치감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주도성 보다는 죄의식을 가졌고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근면성을 가졌으나  건강한 근면성이 아닌 열등감의 방어기제로 나타나는 근면성을 가졌다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.</a:t>
            </a:r>
          </a:p>
          <a:p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이때 가졌던 불신감과 수치감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죄의식은 결국 스스로 목숨을 끊게 했다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.</a:t>
            </a:r>
          </a:p>
          <a:p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청년기 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: </a:t>
            </a: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한번 범죄자는 영원한 범죄자이며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엄격하게 다스려야 하는 존재라고 여기게 된다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. </a:t>
            </a: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이러한 범죄자를 고발하고 가두는 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‘</a:t>
            </a: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간수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’</a:t>
            </a: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의 존재가 되고자 한다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.</a:t>
            </a:r>
          </a:p>
          <a:p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장년기 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: </a:t>
            </a: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사람에 대한 친밀감 보다는 고립감을 갖는다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.</a:t>
            </a: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 범죄자와는 절대 친밀할 수 없고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, ‘</a:t>
            </a: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간수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’</a:t>
            </a: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의 존재는 높은 존재이므로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이 역시 절대 친밀할 수 없다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. </a:t>
            </a:r>
            <a:endParaRPr lang="en-US" b="1" dirty="0">
              <a:latin typeface="바탕체" pitchFamily="17" charset="-127"/>
              <a:ea typeface="바탕체" pitchFamily="17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방법 </a:t>
            </a:r>
            <a:r>
              <a:rPr lang="en-US" altLang="ko-KR" sz="2800" dirty="0" smtClean="0"/>
              <a:t>: Erikson</a:t>
            </a:r>
            <a:r>
              <a:rPr lang="ko-KR" altLang="en-US" sz="2800" dirty="0" smtClean="0"/>
              <a:t>의 심리사회적 발달단계에 따른 분석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바탕" pitchFamily="18" charset="-127"/>
                <a:ea typeface="바탕" pitchFamily="18" charset="-127"/>
              </a:rPr>
              <a:t>Erikson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의 심리사회적 성격발달이론은 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Freud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이론에서 발전됨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.</a:t>
            </a:r>
          </a:p>
          <a:p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그러나 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Erikson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은 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Freud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와 달리 자아가 경험하는 위기와 그 위기의 극복과정이 성격발달의 주요인으로 생각했다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.</a:t>
            </a:r>
          </a:p>
          <a:p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전 생애를 통해 발달이 이루어진다고 보았다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.</a:t>
            </a:r>
          </a:p>
          <a:p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발달을 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8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단계로  구분했으며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각 단계마다 개인에게 사회적 요구가 부과된다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.</a:t>
            </a:r>
          </a:p>
          <a:p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이 요구는 하나의 위기로서 이 위기를 성공적으로 해결하면 긍정적 성격으로 발달하게 된다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.</a:t>
            </a:r>
          </a:p>
          <a:p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해결하지 못하면 부정적 성격을 갖게된다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7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000" b="1" dirty="0" smtClean="0"/>
              <a:t>* </a:t>
            </a:r>
            <a:r>
              <a:rPr lang="ko-KR" altLang="en-US" sz="2000" b="1" dirty="0" smtClean="0"/>
              <a:t>중년기 </a:t>
            </a:r>
            <a:r>
              <a:rPr lang="en-US" altLang="ko-KR" sz="2000" b="1" dirty="0" smtClean="0"/>
              <a:t>: </a:t>
            </a:r>
            <a:r>
              <a:rPr lang="ko-KR" altLang="en-US" sz="2000" b="1" dirty="0" smtClean="0"/>
              <a:t>생산성 보다는 침체감을 갖는다</a:t>
            </a:r>
            <a:r>
              <a:rPr lang="en-US" altLang="ko-KR" sz="2000" b="1" dirty="0" smtClean="0"/>
              <a:t>. </a:t>
            </a:r>
          </a:p>
          <a:p>
            <a:pPr>
              <a:buNone/>
            </a:pPr>
            <a:r>
              <a:rPr lang="ko-KR" altLang="en-US" sz="2000" b="1" dirty="0" smtClean="0"/>
              <a:t>장발장을 보면서 또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아무 죄도 없이 정부군의 총탄에 쓰러진 소년을 보면서 양심의 소리와 동정심을 느끼게 되고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극심한 침체와 혼란을 갖게 된다</a:t>
            </a:r>
            <a:r>
              <a:rPr lang="en-US" altLang="ko-KR" sz="2000" b="1" dirty="0" smtClean="0"/>
              <a:t>.</a:t>
            </a:r>
          </a:p>
          <a:p>
            <a:pPr>
              <a:buNone/>
            </a:pPr>
            <a:endParaRPr lang="en-US" altLang="ko-KR" sz="2000" b="1" dirty="0" smtClean="0"/>
          </a:p>
          <a:p>
            <a:pPr>
              <a:buNone/>
            </a:pPr>
            <a:r>
              <a:rPr lang="en-US" altLang="ko-KR" sz="2000" b="1" dirty="0" smtClean="0"/>
              <a:t>* </a:t>
            </a:r>
            <a:r>
              <a:rPr lang="ko-KR" altLang="en-US" sz="2000" b="1" dirty="0" smtClean="0"/>
              <a:t>노년기 </a:t>
            </a:r>
            <a:r>
              <a:rPr lang="en-US" altLang="ko-KR" sz="2000" b="1" dirty="0" smtClean="0"/>
              <a:t>: </a:t>
            </a:r>
            <a:r>
              <a:rPr lang="ko-KR" altLang="en-US" sz="2000" b="1" dirty="0" smtClean="0"/>
              <a:t>자아 통합보다는 절망감을 갖는다</a:t>
            </a:r>
            <a:r>
              <a:rPr lang="en-US" altLang="ko-KR" sz="2000" b="1" dirty="0" smtClean="0"/>
              <a:t>.</a:t>
            </a:r>
          </a:p>
          <a:p>
            <a:pPr>
              <a:buNone/>
            </a:pPr>
            <a:r>
              <a:rPr lang="ko-KR" altLang="en-US" sz="2000" b="1" dirty="0" smtClean="0"/>
              <a:t>자기가 옳다고 굳게 믿었던 신념이 잘못되었다는 것에 대해 심한 수치감과 죄의식을 갖게되고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절망감으로 빠져든다</a:t>
            </a:r>
            <a:r>
              <a:rPr lang="en-US" altLang="ko-KR" sz="2000" b="1" dirty="0" smtClean="0"/>
              <a:t>. </a:t>
            </a:r>
          </a:p>
          <a:p>
            <a:pPr>
              <a:buNone/>
            </a:pPr>
            <a:endParaRPr lang="en-US" altLang="ko-KR" sz="2000" b="1" dirty="0" smtClean="0"/>
          </a:p>
        </p:txBody>
      </p:sp>
      <p:pic>
        <p:nvPicPr>
          <p:cNvPr id="1028" name="Picture 4" descr="C:\Users\HyunJoo\Desktop\자베르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4572000"/>
            <a:ext cx="1498600" cy="177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2286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latin typeface="바탕체" pitchFamily="17" charset="-127"/>
                <a:ea typeface="바탕체" pitchFamily="17" charset="-127"/>
              </a:rPr>
              <a:t/>
            </a:r>
            <a:br>
              <a:rPr lang="en-US" altLang="ko-KR" dirty="0" smtClean="0">
                <a:latin typeface="바탕체" pitchFamily="17" charset="-127"/>
                <a:ea typeface="바탕체" pitchFamily="17" charset="-127"/>
              </a:rPr>
            </a:br>
            <a:r>
              <a:rPr lang="en-US" altLang="ko-KR" dirty="0" smtClean="0">
                <a:latin typeface="바탕체" pitchFamily="17" charset="-127"/>
                <a:ea typeface="바탕체" pitchFamily="17" charset="-127"/>
              </a:rPr>
              <a:t/>
            </a:r>
            <a:br>
              <a:rPr lang="en-US" altLang="ko-KR" dirty="0" smtClean="0">
                <a:latin typeface="바탕체" pitchFamily="17" charset="-127"/>
                <a:ea typeface="바탕체" pitchFamily="17" charset="-127"/>
              </a:rPr>
            </a:br>
            <a:r>
              <a:rPr lang="en-US" altLang="ko-KR" dirty="0" smtClean="0">
                <a:latin typeface="바탕체" pitchFamily="17" charset="-127"/>
                <a:ea typeface="바탕체" pitchFamily="17" charset="-127"/>
              </a:rPr>
              <a:t/>
            </a:r>
            <a:br>
              <a:rPr lang="en-US" altLang="ko-KR" dirty="0" smtClean="0">
                <a:latin typeface="바탕체" pitchFamily="17" charset="-127"/>
                <a:ea typeface="바탕체" pitchFamily="17" charset="-127"/>
              </a:rPr>
            </a:br>
            <a:r>
              <a:rPr lang="en-US" altLang="ko-KR" dirty="0" smtClean="0">
                <a:latin typeface="바탕체" pitchFamily="17" charset="-127"/>
                <a:ea typeface="바탕체" pitchFamily="17" charset="-127"/>
              </a:rPr>
              <a:t/>
            </a:r>
            <a:br>
              <a:rPr lang="en-US" altLang="ko-KR" dirty="0" smtClean="0">
                <a:latin typeface="바탕체" pitchFamily="17" charset="-127"/>
                <a:ea typeface="바탕체" pitchFamily="17" charset="-127"/>
              </a:rPr>
            </a:br>
            <a:r>
              <a:rPr lang="en-US" altLang="ko-KR" dirty="0" smtClean="0">
                <a:latin typeface="바탕체" pitchFamily="17" charset="-127"/>
                <a:ea typeface="바탕체" pitchFamily="17" charset="-127"/>
              </a:rPr>
              <a:t/>
            </a:r>
            <a:br>
              <a:rPr lang="en-US" altLang="ko-KR" dirty="0" smtClean="0">
                <a:latin typeface="바탕체" pitchFamily="17" charset="-127"/>
                <a:ea typeface="바탕체" pitchFamily="17" charset="-127"/>
              </a:rPr>
            </a:br>
            <a:r>
              <a:rPr lang="ko-KR" altLang="en-US" sz="4900" b="1" dirty="0" smtClean="0">
                <a:latin typeface="바탕체" pitchFamily="17" charset="-127"/>
                <a:ea typeface="바탕체" pitchFamily="17" charset="-127"/>
              </a:rPr>
              <a:t>단계 </a:t>
            </a:r>
            <a:r>
              <a:rPr lang="en-US" altLang="ko-KR" sz="4900" b="1" dirty="0" smtClean="0">
                <a:latin typeface="바탕체" pitchFamily="17" charset="-127"/>
                <a:ea typeface="바탕체" pitchFamily="17" charset="-127"/>
              </a:rPr>
              <a:t>1 :</a:t>
            </a:r>
            <a:r>
              <a:rPr lang="ko-KR" altLang="en-US" sz="4900" b="1" dirty="0" smtClean="0">
                <a:latin typeface="바탕체" pitchFamily="17" charset="-127"/>
                <a:ea typeface="바탕체" pitchFamily="17" charset="-127"/>
              </a:rPr>
              <a:t>신뢰감 대 불신감 </a:t>
            </a:r>
            <a:r>
              <a:rPr lang="en-US" altLang="ko-KR" dirty="0" smtClean="0">
                <a:latin typeface="바탕체" pitchFamily="17" charset="-127"/>
                <a:ea typeface="바탕체" pitchFamily="17" charset="-127"/>
              </a:rPr>
              <a:t/>
            </a:r>
            <a:br>
              <a:rPr lang="en-US" altLang="ko-KR" dirty="0" smtClean="0">
                <a:latin typeface="바탕체" pitchFamily="17" charset="-127"/>
                <a:ea typeface="바탕체" pitchFamily="17" charset="-127"/>
              </a:rPr>
            </a:br>
            <a:r>
              <a:rPr lang="ko-KR" altLang="en-US" sz="2700" b="1" dirty="0" smtClean="0">
                <a:latin typeface="바탕체" pitchFamily="17" charset="-127"/>
                <a:ea typeface="바탕체" pitchFamily="17" charset="-127"/>
              </a:rPr>
              <a:t>출생후 </a:t>
            </a:r>
            <a:r>
              <a:rPr lang="en-US" altLang="ko-KR" sz="2700" b="1" dirty="0" smtClean="0">
                <a:latin typeface="바탕체" pitchFamily="17" charset="-127"/>
                <a:ea typeface="바탕체" pitchFamily="17" charset="-127"/>
              </a:rPr>
              <a:t>1</a:t>
            </a:r>
            <a:r>
              <a:rPr lang="ko-KR" altLang="en-US" sz="2700" b="1" dirty="0" smtClean="0">
                <a:latin typeface="바탕체" pitchFamily="17" charset="-127"/>
                <a:ea typeface="바탕체" pitchFamily="17" charset="-127"/>
              </a:rPr>
              <a:t>살까지의 시기</a:t>
            </a:r>
            <a:r>
              <a:rPr lang="en-US" altLang="ko-KR" sz="2700" b="1" dirty="0" smtClean="0">
                <a:latin typeface="바탕체" pitchFamily="17" charset="-127"/>
                <a:ea typeface="바탕체" pitchFamily="17" charset="-127"/>
              </a:rPr>
              <a:t>. </a:t>
            </a:r>
            <a:r>
              <a:rPr lang="ko-KR" altLang="en-US" sz="2700" b="1" dirty="0" smtClean="0">
                <a:latin typeface="바탕체" pitchFamily="17" charset="-127"/>
                <a:ea typeface="바탕체" pitchFamily="17" charset="-127"/>
              </a:rPr>
              <a:t>기본적인 욕구가 충족된 아동은 자신과 주변에 신뢰감 형성</a:t>
            </a:r>
            <a:r>
              <a:rPr lang="en-US" altLang="ko-KR" sz="2700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sz="2700" b="1" dirty="0" smtClean="0">
                <a:latin typeface="바탕체" pitchFamily="17" charset="-127"/>
                <a:ea typeface="바탕체" pitchFamily="17" charset="-127"/>
              </a:rPr>
              <a:t>욕구좌절로 부정적 경험이 많은 아동은 불신감을 갖게된다</a:t>
            </a:r>
            <a:r>
              <a:rPr lang="en-US" altLang="ko-KR" sz="2700" b="1" dirty="0" smtClean="0"/>
              <a:t>.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48996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ko-KR" b="1" dirty="0" smtClean="0">
              <a:latin typeface="바탕체" pitchFamily="17" charset="-127"/>
              <a:ea typeface="바탕체" pitchFamily="17" charset="-127"/>
            </a:endParaRPr>
          </a:p>
          <a:p>
            <a:pPr>
              <a:buNone/>
            </a:pPr>
            <a:r>
              <a:rPr lang="ko-KR" altLang="en-US" b="1" dirty="0" smtClean="0">
                <a:latin typeface="HY엽서M" pitchFamily="18" charset="-127"/>
                <a:ea typeface="HY엽서M" pitchFamily="18" charset="-127"/>
              </a:rPr>
              <a:t>장발장 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: </a:t>
            </a: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부모와 가족으로부터 적절한 보살핌을 받은 것으로 추측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.</a:t>
            </a:r>
          </a:p>
          <a:p>
            <a:pPr>
              <a:buNone/>
            </a:pPr>
            <a:r>
              <a:rPr lang="ko-KR" altLang="en-US" b="1" dirty="0" smtClean="0">
                <a:latin typeface="HY엽서M" pitchFamily="18" charset="-127"/>
                <a:ea typeface="HY엽서M" pitchFamily="18" charset="-127"/>
              </a:rPr>
              <a:t>자베르</a:t>
            </a: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 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: </a:t>
            </a: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감옥에서 출생한 자베르의 출생배경으로 보았을 때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당시의 감옥의 상황은 간난아이가 태어나 적절한 보살핌을 받을 수가 없었을 것으로 추측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. </a:t>
            </a: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자베르는 출생부터 사람에 대한 불신감을 갖게되었을 것이다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.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2590800"/>
          </a:xfrm>
        </p:spPr>
        <p:txBody>
          <a:bodyPr>
            <a:normAutofit fontScale="90000"/>
          </a:bodyPr>
          <a:lstStyle/>
          <a:p>
            <a:r>
              <a:rPr lang="en-US" altLang="ko-KR" sz="4400" dirty="0" smtClean="0"/>
              <a:t/>
            </a:r>
            <a:br>
              <a:rPr lang="en-US" altLang="ko-KR" sz="4400" dirty="0" smtClean="0"/>
            </a:br>
            <a:r>
              <a:rPr lang="en-US" altLang="ko-KR" sz="4400" dirty="0" smtClean="0"/>
              <a:t/>
            </a:r>
            <a:br>
              <a:rPr lang="en-US" altLang="ko-KR" sz="4400" dirty="0" smtClean="0"/>
            </a:br>
            <a:r>
              <a:rPr lang="en-US" altLang="ko-KR" sz="4400" dirty="0" smtClean="0"/>
              <a:t/>
            </a:r>
            <a:br>
              <a:rPr lang="en-US" altLang="ko-KR" sz="4400" dirty="0" smtClean="0"/>
            </a:br>
            <a:r>
              <a:rPr lang="en-US" altLang="ko-KR" sz="4400" dirty="0" smtClean="0"/>
              <a:t/>
            </a:r>
            <a:br>
              <a:rPr lang="en-US" altLang="ko-KR" sz="4400" dirty="0" smtClean="0"/>
            </a:br>
            <a:r>
              <a:rPr lang="en-US" altLang="ko-KR" sz="4400" dirty="0" smtClean="0"/>
              <a:t/>
            </a:r>
            <a:br>
              <a:rPr lang="en-US" altLang="ko-KR" sz="4400" dirty="0" smtClean="0"/>
            </a:br>
            <a:r>
              <a:rPr lang="en-US" altLang="ko-KR" sz="4400" dirty="0" smtClean="0"/>
              <a:t/>
            </a:r>
            <a:br>
              <a:rPr lang="en-US" altLang="ko-KR" sz="4400" dirty="0" smtClean="0"/>
            </a:br>
            <a:r>
              <a:rPr lang="ko-KR" altLang="en-US" sz="4900" b="1" dirty="0" smtClean="0"/>
              <a:t>단계 </a:t>
            </a:r>
            <a:r>
              <a:rPr lang="en-US" altLang="ko-KR" sz="4900" b="1" dirty="0" smtClean="0"/>
              <a:t>2 : </a:t>
            </a:r>
            <a:r>
              <a:rPr lang="ko-KR" altLang="en-US" sz="4900" b="1" dirty="0" smtClean="0"/>
              <a:t>자율성  대  수치감 </a:t>
            </a:r>
            <a:r>
              <a:rPr lang="en-US" altLang="ko-KR" sz="4400" dirty="0" smtClean="0"/>
              <a:t/>
            </a:r>
            <a:br>
              <a:rPr lang="en-US" altLang="ko-KR" sz="4400" dirty="0" smtClean="0"/>
            </a:br>
            <a:r>
              <a:rPr lang="en-US" altLang="ko-KR" sz="2700" b="1" dirty="0" smtClean="0"/>
              <a:t>1</a:t>
            </a:r>
            <a:r>
              <a:rPr lang="ko-KR" altLang="en-US" sz="2700" b="1" dirty="0" smtClean="0"/>
              <a:t>살부터 </a:t>
            </a:r>
            <a:r>
              <a:rPr lang="en-US" altLang="ko-KR" sz="2700" b="1" dirty="0" smtClean="0"/>
              <a:t>2</a:t>
            </a:r>
            <a:r>
              <a:rPr lang="ko-KR" altLang="en-US" sz="2700" b="1" dirty="0" smtClean="0"/>
              <a:t>살</a:t>
            </a:r>
            <a:r>
              <a:rPr lang="en-US" altLang="ko-KR" sz="2700" b="1" dirty="0" smtClean="0"/>
              <a:t>~3</a:t>
            </a:r>
            <a:r>
              <a:rPr lang="ko-KR" altLang="en-US" sz="2700" b="1" dirty="0" smtClean="0"/>
              <a:t>살까지의 시기</a:t>
            </a:r>
            <a:r>
              <a:rPr lang="en-US" altLang="ko-KR" sz="2700" b="1" dirty="0" smtClean="0"/>
              <a:t>,</a:t>
            </a:r>
            <a:r>
              <a:rPr lang="ko-KR" altLang="en-US" sz="2700" b="1" dirty="0" smtClean="0"/>
              <a:t>배변훈련 등을 통해 최초로 자기 통제가 가능해진다</a:t>
            </a:r>
            <a:r>
              <a:rPr lang="en-US" altLang="ko-KR" sz="2700" b="1" dirty="0" smtClean="0"/>
              <a:t>.  </a:t>
            </a:r>
            <a:r>
              <a:rPr lang="ko-KR" altLang="en-US" sz="2700" b="1" dirty="0" smtClean="0"/>
              <a:t>이러한 자기 통제를 통해 기본적인 자신감을 갖게되면  자율성이 형성되고</a:t>
            </a:r>
            <a:r>
              <a:rPr lang="en-US" altLang="ko-KR" sz="2700" b="1" dirty="0" smtClean="0"/>
              <a:t>,  </a:t>
            </a:r>
            <a:r>
              <a:rPr lang="ko-KR" altLang="en-US" sz="2700" b="1" dirty="0" smtClean="0"/>
              <a:t>과도한 외부의 통제로 인해  통제능력을 상실하게 되면  자신에 대한 수치와 회의</a:t>
            </a:r>
            <a:r>
              <a:rPr lang="en-US" altLang="ko-KR" sz="2700" b="1" dirty="0" smtClean="0"/>
              <a:t>,</a:t>
            </a:r>
            <a:r>
              <a:rPr lang="ko-KR" altLang="en-US" sz="2700" b="1" dirty="0" smtClean="0"/>
              <a:t>죄책감에 빠지게 된다 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971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ko-KR" altLang="en-US" b="1" dirty="0" smtClean="0">
                <a:latin typeface="HY엽서M" pitchFamily="18" charset="-127"/>
                <a:ea typeface="HY엽서M" pitchFamily="18" charset="-127"/>
              </a:rPr>
              <a:t>장발장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: </a:t>
            </a: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위기가 닥칠때마다  특유의 기지와 순발력으로 풀어나가는  모습을 보면  비교적 순조로운  발달과정을 거쳤을 것으로 추측</a:t>
            </a:r>
            <a:endParaRPr lang="en-US" altLang="ko-KR" b="1" dirty="0" smtClean="0">
              <a:latin typeface="바탕체" pitchFamily="17" charset="-127"/>
              <a:ea typeface="바탕체" pitchFamily="17" charset="-127"/>
            </a:endParaRPr>
          </a:p>
          <a:p>
            <a:pPr>
              <a:buNone/>
            </a:pPr>
            <a:endParaRPr lang="en-US" altLang="ko-KR" b="1" dirty="0" smtClean="0">
              <a:latin typeface="바탕체" pitchFamily="17" charset="-127"/>
              <a:ea typeface="바탕체" pitchFamily="17" charset="-127"/>
            </a:endParaRPr>
          </a:p>
          <a:p>
            <a:pPr>
              <a:buNone/>
            </a:pPr>
            <a:r>
              <a:rPr lang="ko-KR" altLang="en-US" b="1" dirty="0" smtClean="0">
                <a:latin typeface="HY엽서M" pitchFamily="18" charset="-127"/>
                <a:ea typeface="HY엽서M" pitchFamily="18" charset="-127"/>
              </a:rPr>
              <a:t>자베르</a:t>
            </a: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 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: </a:t>
            </a: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감옥에서의 생활로 이 시기에 자기통제에 대한 강한 압박감을 느꼈을 것으로 추측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.</a:t>
            </a:r>
          </a:p>
          <a:p>
            <a:pPr>
              <a:buNone/>
            </a:pP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자신감과 수치감이 반복되어서 나타났을 것임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.</a:t>
            </a:r>
          </a:p>
          <a:p>
            <a:pPr>
              <a:buNone/>
            </a:pP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이 시기에 적절하게 발달되지 못한  자베르의 자아는  후에 자살을 하게되는 기초가 된다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.</a:t>
            </a:r>
            <a:endParaRPr lang="en-US" b="1" dirty="0">
              <a:latin typeface="바탕체" pitchFamily="17" charset="-127"/>
              <a:ea typeface="바탕체" pitchFamily="17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153400" cy="3029712"/>
          </a:xfrm>
        </p:spPr>
        <p:txBody>
          <a:bodyPr>
            <a:normAutofit/>
          </a:bodyPr>
          <a:lstStyle/>
          <a:p>
            <a:r>
              <a:rPr lang="ko-KR" altLang="en-US" sz="4400" b="1" dirty="0" smtClean="0"/>
              <a:t>단계 </a:t>
            </a:r>
            <a:r>
              <a:rPr lang="en-US" altLang="ko-KR" sz="4400" b="1" dirty="0" smtClean="0"/>
              <a:t>3 : </a:t>
            </a:r>
            <a:r>
              <a:rPr lang="ko-KR" altLang="en-US" sz="4400" b="1" dirty="0" smtClean="0"/>
              <a:t>주도성 대 죄의식 </a:t>
            </a:r>
            <a:r>
              <a:rPr lang="en-US" altLang="ko-KR" sz="4400" dirty="0" smtClean="0"/>
              <a:t/>
            </a:r>
            <a:br>
              <a:rPr lang="en-US" altLang="ko-KR" sz="4400" dirty="0" smtClean="0"/>
            </a:br>
            <a:r>
              <a:rPr lang="en-US" altLang="ko-KR" sz="2200" b="1" dirty="0" smtClean="0">
                <a:latin typeface="바탕체" pitchFamily="17" charset="-127"/>
                <a:ea typeface="바탕체" pitchFamily="17" charset="-127"/>
              </a:rPr>
              <a:t> 3</a:t>
            </a:r>
            <a:r>
              <a:rPr lang="ko-KR" altLang="en-US" sz="2200" b="1" dirty="0" smtClean="0">
                <a:latin typeface="바탕체" pitchFamily="17" charset="-127"/>
                <a:ea typeface="바탕체" pitchFamily="17" charset="-127"/>
              </a:rPr>
              <a:t>살에서 </a:t>
            </a:r>
            <a:r>
              <a:rPr lang="en-US" altLang="ko-KR" sz="2200" b="1" dirty="0" smtClean="0">
                <a:latin typeface="바탕체" pitchFamily="17" charset="-127"/>
                <a:ea typeface="바탕체" pitchFamily="17" charset="-127"/>
              </a:rPr>
              <a:t>5~7</a:t>
            </a:r>
            <a:r>
              <a:rPr lang="ko-KR" altLang="en-US" sz="2200" b="1" dirty="0" smtClean="0">
                <a:latin typeface="바탕체" pitchFamily="17" charset="-127"/>
                <a:ea typeface="바탕체" pitchFamily="17" charset="-127"/>
              </a:rPr>
              <a:t>살 </a:t>
            </a:r>
            <a:r>
              <a:rPr lang="en-US" altLang="ko-KR" sz="2200" b="1" dirty="0" smtClean="0">
                <a:latin typeface="바탕체" pitchFamily="17" charset="-127"/>
                <a:ea typeface="바탕체" pitchFamily="17" charset="-127"/>
              </a:rPr>
              <a:t>,  </a:t>
            </a:r>
            <a:r>
              <a:rPr lang="ko-KR" altLang="en-US" sz="2200" b="1" dirty="0" smtClean="0">
                <a:latin typeface="바탕체" pitchFamily="17" charset="-127"/>
                <a:ea typeface="바탕체" pitchFamily="17" charset="-127"/>
              </a:rPr>
              <a:t>부모의 신뢰감을 얻게되고</a:t>
            </a:r>
            <a:r>
              <a:rPr lang="en-US" altLang="ko-KR" sz="2200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sz="2200" b="1" dirty="0" smtClean="0">
                <a:latin typeface="바탕체" pitchFamily="17" charset="-127"/>
                <a:ea typeface="바탕체" pitchFamily="17" charset="-127"/>
              </a:rPr>
              <a:t>자신의 욕구를 처리하는데 필요한 자율감을 발달시키면 아이는 독립하고자 한다</a:t>
            </a:r>
            <a:r>
              <a:rPr lang="en-US" altLang="ko-KR" sz="2200" b="1" dirty="0" smtClean="0">
                <a:latin typeface="바탕체" pitchFamily="17" charset="-127"/>
                <a:ea typeface="바탕체" pitchFamily="17" charset="-127"/>
              </a:rPr>
              <a:t>. </a:t>
            </a:r>
            <a:r>
              <a:rPr lang="ko-KR" altLang="en-US" sz="2200" b="1" dirty="0" smtClean="0">
                <a:latin typeface="바탕체" pitchFamily="17" charset="-127"/>
                <a:ea typeface="바탕체" pitchFamily="17" charset="-127"/>
              </a:rPr>
              <a:t>그러나 감독과 제재가 지나치면 자신의 능력을 의심하고 수치심을 갖게되며 자기 회의에 빠진다</a:t>
            </a:r>
            <a:r>
              <a:rPr lang="en-US" altLang="ko-KR" sz="2200" b="1" dirty="0" smtClean="0">
                <a:latin typeface="바탕체" pitchFamily="17" charset="-127"/>
                <a:ea typeface="바탕체" pitchFamily="17" charset="-127"/>
              </a:rPr>
              <a:t>.</a:t>
            </a:r>
            <a:r>
              <a:rPr lang="en-US" altLang="ko-KR" sz="2800" dirty="0" smtClean="0"/>
              <a:t/>
            </a:r>
            <a:br>
              <a:rPr lang="en-US" altLang="ko-KR" sz="28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514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ko-KR" altLang="en-US" b="1" dirty="0" smtClean="0">
                <a:latin typeface="HY엽서M" pitchFamily="18" charset="-127"/>
                <a:ea typeface="HY엽서M" pitchFamily="18" charset="-127"/>
              </a:rPr>
              <a:t>장발장</a:t>
            </a: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 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: </a:t>
            </a: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무난한 발달시기를 거친 것으로 추측</a:t>
            </a:r>
            <a:endParaRPr lang="en-US" altLang="ko-KR" b="1" dirty="0" smtClean="0">
              <a:latin typeface="바탕체" pitchFamily="17" charset="-127"/>
              <a:ea typeface="바탕체" pitchFamily="17" charset="-127"/>
            </a:endParaRPr>
          </a:p>
          <a:p>
            <a:pPr>
              <a:buNone/>
            </a:pPr>
            <a:endParaRPr lang="en-US" b="1" dirty="0" smtClean="0">
              <a:latin typeface="바탕체" pitchFamily="17" charset="-127"/>
              <a:ea typeface="바탕체" pitchFamily="17" charset="-127"/>
            </a:endParaRPr>
          </a:p>
          <a:p>
            <a:pPr>
              <a:buNone/>
            </a:pPr>
            <a:r>
              <a:rPr lang="ko-KR" altLang="en-US" b="1" dirty="0" smtClean="0">
                <a:latin typeface="HY엽서M" pitchFamily="18" charset="-127"/>
                <a:ea typeface="HY엽서M" pitchFamily="18" charset="-127"/>
              </a:rPr>
              <a:t>자베르</a:t>
            </a: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 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: </a:t>
            </a: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이 시기 역시 자베르는 적절한 발달시기를 거치기 보다는  지나친 감독과 제재가 있었을 것으로 추측된다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.</a:t>
            </a:r>
          </a:p>
          <a:p>
            <a:pPr>
              <a:buNone/>
            </a:pPr>
            <a:r>
              <a:rPr lang="ko-KR" altLang="en-US" b="1" dirty="0" smtClean="0">
                <a:latin typeface="바탕체" pitchFamily="17" charset="-127"/>
                <a:ea typeface="바탕체" pitchFamily="17" charset="-127"/>
              </a:rPr>
              <a:t>이 시기 역시 훗날 심한 자기에 대한 회의에 빠지게 하는 밑거름이 되는 시기이다</a:t>
            </a:r>
            <a:r>
              <a:rPr lang="en-US" altLang="ko-KR" b="1" dirty="0" smtClean="0">
                <a:latin typeface="바탕체" pitchFamily="17" charset="-127"/>
                <a:ea typeface="바탕체" pitchFamily="17" charset="-127"/>
              </a:rPr>
              <a:t>.</a:t>
            </a:r>
            <a:endParaRPr lang="en-US" b="1" dirty="0">
              <a:latin typeface="바탕체" pitchFamily="17" charset="-127"/>
              <a:ea typeface="바탕체" pitchFamily="17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420112"/>
          </a:xfrm>
        </p:spPr>
        <p:txBody>
          <a:bodyPr>
            <a:normAutofit fontScale="90000"/>
          </a:bodyPr>
          <a:lstStyle/>
          <a:p>
            <a:r>
              <a:rPr lang="ko-KR" altLang="en-US" sz="4400" b="1" dirty="0" smtClean="0"/>
              <a:t>단계</a:t>
            </a:r>
            <a:r>
              <a:rPr lang="en-US" altLang="ko-KR" sz="4400" b="1" dirty="0" smtClean="0"/>
              <a:t>4 : </a:t>
            </a:r>
            <a:r>
              <a:rPr lang="ko-KR" altLang="en-US" sz="4400" b="1" dirty="0" smtClean="0"/>
              <a:t>근면성  대  열등감 </a:t>
            </a:r>
            <a:r>
              <a:rPr lang="en-US" altLang="ko-KR" sz="4400" b="1" dirty="0" smtClean="0"/>
              <a:t/>
            </a:r>
            <a:br>
              <a:rPr lang="en-US" altLang="ko-KR" sz="4400" b="1" dirty="0" smtClean="0"/>
            </a:br>
            <a:r>
              <a:rPr lang="en-US" altLang="ko-KR" sz="2700" b="1" dirty="0" smtClean="0"/>
              <a:t>5,7</a:t>
            </a:r>
            <a:r>
              <a:rPr lang="ko-KR" altLang="en-US" sz="2700" b="1" dirty="0" smtClean="0"/>
              <a:t>살</a:t>
            </a:r>
            <a:r>
              <a:rPr lang="en-US" altLang="ko-KR" sz="2700" b="1" dirty="0" smtClean="0"/>
              <a:t>~12</a:t>
            </a:r>
            <a:r>
              <a:rPr lang="ko-KR" altLang="en-US" sz="2700" b="1" dirty="0" smtClean="0"/>
              <a:t>살 </a:t>
            </a:r>
            <a:r>
              <a:rPr lang="en-US" altLang="ko-KR" sz="2700" b="1" dirty="0" smtClean="0"/>
              <a:t>,</a:t>
            </a:r>
            <a:r>
              <a:rPr lang="ko-KR" altLang="en-US" sz="2700" b="1" dirty="0" smtClean="0"/>
              <a:t>지적 호기심과  성취동기에 의해 발달하는 시기</a:t>
            </a:r>
            <a:r>
              <a:rPr lang="en-US" altLang="ko-KR" sz="2700" b="1" dirty="0" smtClean="0"/>
              <a:t>.</a:t>
            </a:r>
            <a:br>
              <a:rPr lang="en-US" altLang="ko-KR" sz="2700" b="1" dirty="0" smtClean="0"/>
            </a:br>
            <a:r>
              <a:rPr lang="ko-KR" altLang="en-US" sz="2700" b="1" dirty="0" smtClean="0"/>
              <a:t>성취기회와  과업의 인정과  격려가 있다면  성취감이 길러진다</a:t>
            </a:r>
            <a:r>
              <a:rPr lang="en-US" altLang="ko-KR" sz="2700" b="1" dirty="0" smtClean="0"/>
              <a:t>. </a:t>
            </a:r>
            <a:r>
              <a:rPr lang="ko-KR" altLang="en-US" sz="2700" b="1" dirty="0" smtClean="0"/>
              <a:t>그러나 그렇지 못하면 좌절감과 열등감을 갖게된다</a:t>
            </a:r>
            <a:r>
              <a:rPr lang="en-US" altLang="ko-KR" sz="2700" b="1" dirty="0" smtClean="0"/>
              <a:t>.</a:t>
            </a:r>
            <a:r>
              <a:rPr lang="en-US" altLang="ko-KR" sz="4400" dirty="0" smtClean="0"/>
              <a:t/>
            </a:r>
            <a:br>
              <a:rPr lang="en-US" altLang="ko-KR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352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ko-KR" altLang="en-US" b="1" dirty="0" smtClean="0">
                <a:latin typeface="HY엽서M" pitchFamily="18" charset="-127"/>
                <a:ea typeface="HY엽서M" pitchFamily="18" charset="-127"/>
              </a:rPr>
              <a:t>장발장 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뚜렷한 이상발달의 모습은 보이지 않는다</a:t>
            </a:r>
            <a:r>
              <a:rPr lang="en-US" altLang="ko-KR" b="1" dirty="0" smtClean="0"/>
              <a:t>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ko-KR" altLang="en-US" b="1" dirty="0" smtClean="0">
                <a:latin typeface="HY엽서M" pitchFamily="18" charset="-127"/>
                <a:ea typeface="HY엽서M" pitchFamily="18" charset="-127"/>
              </a:rPr>
              <a:t>자베르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 감옥에서 나고 자란 성장배경을 갖고 있으면서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범죄자를 잡아들이는 형사라는 직업을 가진 것을 보면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또 장발장을 끝없이 쫒아다니는 것을 보면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이는 성취감에서 오는 것이라기 보다는 성장배경에 대한 열등감에서 오는 것이 아닐까 한다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그러므로 이시기에서도 자베르는 적절한 인정과 격려가 있는 성취감을 얻었기보다는 좌절감과 열등감을 갖게되지 않았을까 한다</a:t>
            </a:r>
            <a:r>
              <a:rPr lang="en-US" altLang="ko-KR" b="1" dirty="0" smtClean="0"/>
              <a:t>.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91512"/>
          </a:xfrm>
        </p:spPr>
        <p:txBody>
          <a:bodyPr>
            <a:normAutofit fontScale="90000"/>
          </a:bodyPr>
          <a:lstStyle/>
          <a:p>
            <a:r>
              <a:rPr lang="ko-KR" altLang="en-US" sz="4400" b="1" dirty="0" smtClean="0"/>
              <a:t>단계 </a:t>
            </a:r>
            <a:r>
              <a:rPr lang="en-US" altLang="ko-KR" sz="4400" b="1" dirty="0" smtClean="0"/>
              <a:t>5 : </a:t>
            </a:r>
            <a:r>
              <a:rPr lang="ko-KR" altLang="en-US" sz="4400" b="1" dirty="0" smtClean="0"/>
              <a:t>정체감 대 정체감 혼미 </a:t>
            </a:r>
            <a:r>
              <a:rPr lang="en-US" altLang="ko-KR" sz="4400" b="1" dirty="0" smtClean="0"/>
              <a:t/>
            </a:r>
            <a:br>
              <a:rPr lang="en-US" altLang="ko-KR" sz="4400" b="1" dirty="0" smtClean="0"/>
            </a:br>
            <a:r>
              <a:rPr lang="ko-KR" altLang="en-US" sz="2700" b="1" dirty="0" smtClean="0"/>
              <a:t>청소년기</a:t>
            </a:r>
            <a:r>
              <a:rPr lang="en-US" altLang="ko-KR" sz="2700" b="1" dirty="0" smtClean="0"/>
              <a:t>. </a:t>
            </a:r>
            <a:r>
              <a:rPr lang="ko-KR" altLang="en-US" sz="2700" b="1" dirty="0" smtClean="0"/>
              <a:t>자신이 어떤 사람이 될 것인가에 깊은 관심을 갖게 된다</a:t>
            </a:r>
            <a:r>
              <a:rPr lang="en-US" altLang="ko-KR" sz="2700" b="1" dirty="0" smtClean="0"/>
              <a:t>. </a:t>
            </a:r>
            <a:r>
              <a:rPr lang="ko-KR" altLang="en-US" sz="2700" b="1" dirty="0" smtClean="0"/>
              <a:t>자신에 대한 통찰과 자아상을 찾기 위해 노력한다</a:t>
            </a:r>
            <a:r>
              <a:rPr lang="en-US" altLang="ko-KR" sz="2700" b="1" dirty="0" smtClean="0"/>
              <a:t>. </a:t>
            </a:r>
            <a:r>
              <a:rPr lang="ko-KR" altLang="en-US" sz="2700" b="1" dirty="0" smtClean="0"/>
              <a:t>자아정체성을 형성하지 못하면 자아정체성에 혼란이 오며</a:t>
            </a:r>
            <a:r>
              <a:rPr lang="en-US" altLang="ko-KR" sz="2700" b="1" dirty="0" smtClean="0"/>
              <a:t>, </a:t>
            </a:r>
            <a:r>
              <a:rPr lang="ko-KR" altLang="en-US" sz="2700" b="1" dirty="0" smtClean="0"/>
              <a:t>인생관과 가치관의 확립에 심한 갈등을 일으킨다</a:t>
            </a:r>
            <a:r>
              <a:rPr lang="en-US" altLang="ko-KR" sz="2700" b="1" dirty="0" smtClean="0"/>
              <a:t>.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505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ko-KR" altLang="en-US" b="1" dirty="0" smtClean="0">
                <a:latin typeface="HY엽서M" pitchFamily="18" charset="-127"/>
                <a:ea typeface="HY엽서M" pitchFamily="18" charset="-127"/>
              </a:rPr>
              <a:t>장발장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이 시기에 장발장은 평범하고 가난한 소시민으로서 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가족을 위해 살아가는 소년가장이었다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장발장의 꿈도 가족이 잘 먹고 잘 살게 하는 것에 있었다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 빵을 훔칠 수 밖에 없을만큼</a:t>
            </a:r>
            <a:r>
              <a:rPr lang="en-US" altLang="ko-KR" b="1" dirty="0" smtClean="0"/>
              <a:t>.</a:t>
            </a:r>
          </a:p>
          <a:p>
            <a:pPr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ko-KR" altLang="en-US" b="1" dirty="0" smtClean="0">
                <a:latin typeface="HY엽서M" pitchFamily="18" charset="-127"/>
                <a:ea typeface="HY엽서M" pitchFamily="18" charset="-127"/>
              </a:rPr>
              <a:t>자베르 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범죄자인 부모를 가졌고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감옥에서 나고 자랐으며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나고 자라는 과정에서 그가 바라보는 세상은  범죄자 아니면  간수만 있는 세상이었을 것이다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자베르의 눈에 비친 범죄자는 약자이고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구제받지 못할 존재이며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간수는 강자이자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군림하는 자였을 것이다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약자보다는 군림하는 강자가 되길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그래서 범죄자를 잡아들이는 형사가 되려고 했을 것이다</a:t>
            </a:r>
            <a:r>
              <a:rPr lang="en-US" altLang="ko-KR" b="1" dirty="0" smtClean="0"/>
              <a:t>. 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801112"/>
          </a:xfrm>
        </p:spPr>
        <p:txBody>
          <a:bodyPr>
            <a:normAutofit fontScale="90000"/>
          </a:bodyPr>
          <a:lstStyle/>
          <a:p>
            <a:r>
              <a:rPr lang="ko-KR" altLang="en-US" sz="4400" b="1" dirty="0" smtClean="0">
                <a:latin typeface="바탕체" pitchFamily="17" charset="-127"/>
                <a:ea typeface="바탕체" pitchFamily="17" charset="-127"/>
              </a:rPr>
              <a:t>단계 </a:t>
            </a:r>
            <a:r>
              <a:rPr lang="en-US" altLang="ko-KR" sz="4400" b="1" dirty="0" smtClean="0">
                <a:latin typeface="바탕체" pitchFamily="17" charset="-127"/>
                <a:ea typeface="바탕체" pitchFamily="17" charset="-127"/>
              </a:rPr>
              <a:t>6 : </a:t>
            </a:r>
            <a:r>
              <a:rPr lang="ko-KR" altLang="en-US" sz="4400" b="1" dirty="0" smtClean="0">
                <a:latin typeface="바탕체" pitchFamily="17" charset="-127"/>
                <a:ea typeface="바탕체" pitchFamily="17" charset="-127"/>
              </a:rPr>
              <a:t>친밀감 대 고립감 </a:t>
            </a:r>
            <a:r>
              <a:rPr lang="en-US" altLang="ko-KR" sz="4400" b="1" dirty="0" smtClean="0">
                <a:latin typeface="바탕체" pitchFamily="17" charset="-127"/>
                <a:ea typeface="바탕체" pitchFamily="17" charset="-127"/>
              </a:rPr>
              <a:t/>
            </a:r>
            <a:br>
              <a:rPr lang="en-US" altLang="ko-KR" sz="4400" b="1" dirty="0" smtClean="0">
                <a:latin typeface="바탕체" pitchFamily="17" charset="-127"/>
                <a:ea typeface="바탕체" pitchFamily="17" charset="-127"/>
              </a:rPr>
            </a:b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청년의 시기</a:t>
            </a:r>
            <a:r>
              <a:rPr lang="en-US" altLang="ko-KR" sz="2400" b="1" dirty="0" smtClean="0">
                <a:latin typeface="바탕체" pitchFamily="17" charset="-127"/>
                <a:ea typeface="바탕체" pitchFamily="17" charset="-127"/>
              </a:rPr>
              <a:t>.</a:t>
            </a:r>
            <a:br>
              <a:rPr lang="en-US" altLang="ko-KR" sz="2400" b="1" dirty="0" smtClean="0">
                <a:latin typeface="바탕체" pitchFamily="17" charset="-127"/>
                <a:ea typeface="바탕체" pitchFamily="17" charset="-127"/>
              </a:rPr>
            </a:b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청소년기에 자아 정체감이 확립되면 </a:t>
            </a:r>
            <a:r>
              <a:rPr lang="en-US" altLang="ko-KR" sz="2400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자신의 정체성을 다른 사람의 정체성과 연결시키려고 조화시키켜고 노력하게 된다</a:t>
            </a:r>
            <a:r>
              <a:rPr lang="en-US" altLang="ko-KR" sz="2400" b="1" dirty="0" smtClean="0">
                <a:latin typeface="바탕체" pitchFamily="17" charset="-127"/>
                <a:ea typeface="바탕체" pitchFamily="17" charset="-127"/>
              </a:rPr>
              <a:t>.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자신의 고립을 배우자</a:t>
            </a:r>
            <a:r>
              <a:rPr lang="en-US" altLang="ko-KR" sz="2400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부모</a:t>
            </a:r>
            <a:r>
              <a:rPr lang="en-US" altLang="ko-KR" sz="2400" b="1" dirty="0" smtClean="0">
                <a:latin typeface="바탕체" pitchFamily="17" charset="-127"/>
                <a:ea typeface="바탕체" pitchFamily="17" charset="-127"/>
              </a:rPr>
              <a:t>,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동료 등 사회의 여러 성인들과 친밀감으로 극복하고자 한다</a:t>
            </a:r>
            <a:r>
              <a:rPr lang="en-US" altLang="ko-KR" sz="2400" b="1" dirty="0" smtClean="0">
                <a:latin typeface="바탕체" pitchFamily="17" charset="-127"/>
                <a:ea typeface="바탕체" pitchFamily="17" charset="-127"/>
              </a:rPr>
              <a:t>. </a:t>
            </a:r>
            <a:r>
              <a:rPr lang="ko-KR" altLang="en-US" sz="2400" b="1" dirty="0" smtClean="0">
                <a:latin typeface="바탕체" pitchFamily="17" charset="-127"/>
                <a:ea typeface="바탕체" pitchFamily="17" charset="-127"/>
              </a:rPr>
              <a:t>그렇지 못하면 고립된 인생을 영위하게 된다</a:t>
            </a:r>
            <a:r>
              <a:rPr lang="en-US" altLang="ko-KR" sz="2400" b="1" dirty="0" smtClean="0">
                <a:latin typeface="바탕체" pitchFamily="17" charset="-127"/>
                <a:ea typeface="바탕체" pitchFamily="17" charset="-127"/>
              </a:rPr>
              <a:t>.</a:t>
            </a:r>
            <a:r>
              <a:rPr lang="en-US" altLang="ko-KR" sz="4400" dirty="0" smtClean="0"/>
              <a:t/>
            </a:r>
            <a:br>
              <a:rPr lang="en-US" altLang="ko-KR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581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ko-KR" altLang="en-US" sz="2400" b="1" dirty="0" smtClean="0">
                <a:latin typeface="HY엽서M" pitchFamily="18" charset="-127"/>
                <a:ea typeface="HY엽서M" pitchFamily="18" charset="-127"/>
              </a:rPr>
              <a:t>장발장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: </a:t>
            </a:r>
            <a:endParaRPr lang="en-US" altLang="ko-KR" b="1" dirty="0" smtClean="0"/>
          </a:p>
          <a:p>
            <a:r>
              <a:rPr lang="ko-KR" altLang="en-US" sz="2400" b="1" dirty="0" smtClean="0"/>
              <a:t>장발장의 첫번째 사회적인 범죄도</a:t>
            </a:r>
            <a:r>
              <a:rPr lang="en-US" sz="2400" b="1" dirty="0" smtClean="0"/>
              <a:t>  </a:t>
            </a:r>
            <a:r>
              <a:rPr lang="ko-KR" altLang="en-US" sz="2400" b="1" dirty="0" smtClean="0"/>
              <a:t>굶주리고 있는 조카들을 위한 빵 도적질이었다</a:t>
            </a:r>
            <a:r>
              <a:rPr lang="en-US" sz="2400" b="1" dirty="0" smtClean="0"/>
              <a:t>. </a:t>
            </a:r>
            <a:endParaRPr lang="en-US" sz="2400" dirty="0" smtClean="0"/>
          </a:p>
          <a:p>
            <a:r>
              <a:rPr lang="ko-KR" altLang="en-US" sz="2400" b="1" dirty="0" smtClean="0"/>
              <a:t>역시</a:t>
            </a:r>
            <a:r>
              <a:rPr lang="en-US" sz="2400" b="1" dirty="0" smtClean="0"/>
              <a:t>  </a:t>
            </a:r>
            <a:r>
              <a:rPr lang="ko-KR" altLang="en-US" sz="2400" b="1" dirty="0" smtClean="0"/>
              <a:t>여러번의 탈출도 단지 조카들이 어떻게 살고 있을지 걱정이 되어 시도된 것이었다</a:t>
            </a:r>
            <a:r>
              <a:rPr lang="en-US" sz="2400" b="1" dirty="0" smtClean="0"/>
              <a:t>. </a:t>
            </a:r>
            <a:endParaRPr lang="en-US" sz="2400" dirty="0" smtClean="0"/>
          </a:p>
          <a:p>
            <a:r>
              <a:rPr lang="ko-KR" altLang="en-US" sz="2400" b="1" dirty="0" smtClean="0"/>
              <a:t>감옥에 있는 동안 장발장은</a:t>
            </a:r>
            <a:r>
              <a:rPr lang="en-US" sz="2400" b="1" dirty="0" smtClean="0"/>
              <a:t> '</a:t>
            </a:r>
            <a:r>
              <a:rPr lang="ko-KR" altLang="en-US" sz="2400" b="1" dirty="0" smtClean="0"/>
              <a:t>무지한 사람이었지만 바보는 아니었다</a:t>
            </a:r>
            <a:r>
              <a:rPr lang="en-US" sz="2400" b="1" dirty="0" smtClean="0"/>
              <a:t>. </a:t>
            </a:r>
            <a:r>
              <a:rPr lang="ko-KR" altLang="en-US" sz="2400" b="1" dirty="0" smtClean="0"/>
              <a:t>곤봉 아래서 쇠사슬 아래서</a:t>
            </a:r>
            <a:r>
              <a:rPr lang="en-US" sz="2400" b="1" dirty="0" smtClean="0"/>
              <a:t>, </a:t>
            </a:r>
            <a:r>
              <a:rPr lang="ko-KR" altLang="en-US" sz="2400" b="1" dirty="0" smtClean="0"/>
              <a:t>감방 속에서</a:t>
            </a:r>
            <a:r>
              <a:rPr lang="en-US" sz="2400" b="1" dirty="0" smtClean="0"/>
              <a:t> ,</a:t>
            </a:r>
            <a:r>
              <a:rPr lang="ko-KR" altLang="en-US" sz="2400" b="1" dirty="0" smtClean="0"/>
              <a:t>피로 속에서</a:t>
            </a:r>
            <a:r>
              <a:rPr lang="en-US" sz="2400" b="1" dirty="0" smtClean="0"/>
              <a:t>, </a:t>
            </a:r>
            <a:r>
              <a:rPr lang="ko-KR" altLang="en-US" sz="2400" b="1" dirty="0" smtClean="0"/>
              <a:t>형무소의 뜨거운 태양 아래서</a:t>
            </a:r>
            <a:r>
              <a:rPr lang="en-US" sz="2400" b="1" dirty="0" smtClean="0"/>
              <a:t>, </a:t>
            </a:r>
            <a:r>
              <a:rPr lang="ko-KR" altLang="en-US" sz="2400" b="1" dirty="0" smtClean="0"/>
              <a:t>죄수들의 마룻바닥 잠자리에서</a:t>
            </a:r>
            <a:r>
              <a:rPr lang="en-US" sz="2400" b="1" dirty="0" smtClean="0"/>
              <a:t>, </a:t>
            </a:r>
            <a:r>
              <a:rPr lang="ko-KR" altLang="en-US" sz="2400" b="1" dirty="0" smtClean="0"/>
              <a:t>그는 양심 속에서 자신을 되돌아보고 심사숙고했다</a:t>
            </a:r>
            <a:r>
              <a:rPr lang="en-US" sz="2400" b="1" dirty="0" smtClean="0"/>
              <a:t>.'</a:t>
            </a:r>
            <a:endParaRPr lang="en-US" sz="2400" dirty="0" smtClean="0"/>
          </a:p>
          <a:p>
            <a:r>
              <a:rPr lang="ko-KR" altLang="en-US" sz="2400" b="1" dirty="0" smtClean="0"/>
              <a:t>그는 자신을 심판하게 시작했다</a:t>
            </a:r>
            <a:r>
              <a:rPr lang="en-US" sz="2400" b="1" dirty="0" smtClean="0"/>
              <a:t>. </a:t>
            </a:r>
            <a:r>
              <a:rPr lang="ko-KR" altLang="en-US" sz="2400" b="1" dirty="0" smtClean="0"/>
              <a:t>그는 자기가 부당하게 벌을 받은 결백한 사람이 아니라는 것을 인정했고</a:t>
            </a:r>
            <a:r>
              <a:rPr lang="en-US" sz="2400" b="1" dirty="0" smtClean="0"/>
              <a:t>, </a:t>
            </a:r>
            <a:r>
              <a:rPr lang="ko-KR" altLang="en-US" sz="2400" b="1" dirty="0" smtClean="0"/>
              <a:t>자기가 받은 징벌은 부당한 것은 아니지만 확실히 불공정한 것이라고 결론 지었다</a:t>
            </a:r>
            <a:r>
              <a:rPr lang="en-US" sz="2400" b="1" dirty="0" smtClean="0"/>
              <a:t>.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7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r>
              <a:rPr lang="ko-KR" altLang="en-US" sz="2200" b="1" dirty="0" smtClean="0"/>
              <a:t>인간사회는 장발장을 해치기만 했다</a:t>
            </a:r>
            <a:r>
              <a:rPr lang="en-US" altLang="ko-KR" sz="2200" b="1" dirty="0" smtClean="0"/>
              <a:t>.</a:t>
            </a:r>
          </a:p>
          <a:p>
            <a:r>
              <a:rPr lang="ko-KR" altLang="en-US" sz="2200" b="1" dirty="0" smtClean="0"/>
              <a:t>고생에 고생을  겪으면서 차츰 그는 확신에 도달했다</a:t>
            </a:r>
            <a:r>
              <a:rPr lang="en-US" sz="2200" b="1" dirty="0" smtClean="0"/>
              <a:t>. </a:t>
            </a:r>
          </a:p>
          <a:p>
            <a:r>
              <a:rPr lang="ko-KR" altLang="en-US" sz="2200" b="1" dirty="0" smtClean="0"/>
              <a:t>인생은 투쟁이고 그 투쟁에서 자기는 패배자라고 생각했다</a:t>
            </a:r>
            <a:r>
              <a:rPr lang="en-US" sz="2200" b="1" dirty="0" smtClean="0"/>
              <a:t>. </a:t>
            </a:r>
            <a:r>
              <a:rPr lang="ko-KR" altLang="en-US" sz="2200" b="1" dirty="0" smtClean="0"/>
              <a:t>그에게는 증오심 외에 아무런 무기도 없었다</a:t>
            </a:r>
            <a:r>
              <a:rPr lang="en-US" sz="2200" b="1" dirty="0" smtClean="0"/>
              <a:t>. </a:t>
            </a:r>
            <a:r>
              <a:rPr lang="ko-KR" altLang="en-US" sz="2200" b="1" dirty="0" smtClean="0"/>
              <a:t>이 유일한 무기를 갈아 두었다가  감옥에서 나갈때 가져가기로 결심했다</a:t>
            </a:r>
            <a:r>
              <a:rPr lang="en-US" sz="2200" b="1" dirty="0" smtClean="0"/>
              <a:t>. </a:t>
            </a:r>
          </a:p>
          <a:p>
            <a:r>
              <a:rPr lang="ko-KR" altLang="en-US" sz="2200" b="1" dirty="0" smtClean="0"/>
              <a:t>심지어 그는 감옥에서 수도사들이 경영하는 학교를 통해 읽기</a:t>
            </a:r>
            <a:r>
              <a:rPr lang="en-US" sz="2200" b="1" dirty="0" smtClean="0"/>
              <a:t>, </a:t>
            </a:r>
            <a:r>
              <a:rPr lang="ko-KR" altLang="en-US" sz="2200" b="1" dirty="0" smtClean="0"/>
              <a:t>쓰기</a:t>
            </a:r>
            <a:r>
              <a:rPr lang="en-US" sz="2200" b="1" dirty="0" smtClean="0"/>
              <a:t>, </a:t>
            </a:r>
            <a:r>
              <a:rPr lang="ko-KR" altLang="en-US" sz="2200" b="1" dirty="0" smtClean="0"/>
              <a:t>셈하기를 배우면서도 자기의  지능을  강화하는 것은 자기의 증오심을 강화하는 것이라고 생각했다</a:t>
            </a:r>
            <a:r>
              <a:rPr lang="en-US" sz="2200" b="1" dirty="0" smtClean="0"/>
              <a:t>. </a:t>
            </a:r>
            <a:endParaRPr lang="en-US" sz="2200" dirty="0" smtClean="0"/>
          </a:p>
          <a:p>
            <a:r>
              <a:rPr lang="ko-KR" altLang="en-US" sz="2200" b="1" dirty="0" smtClean="0"/>
              <a:t>장발장은 이런 사회를 만들어 놓은 신의 섭리도 판결하고 비난했다</a:t>
            </a:r>
            <a:r>
              <a:rPr lang="en-US" sz="2200" b="1" dirty="0" smtClean="0"/>
              <a:t>.</a:t>
            </a:r>
            <a:endParaRPr lang="en-US" sz="2200" dirty="0" smtClean="0"/>
          </a:p>
          <a:p>
            <a:r>
              <a:rPr lang="ko-KR" altLang="en-US" sz="2200" b="1" dirty="0" smtClean="0"/>
              <a:t>장발장은 감옥에서 패배의식과 분노와 사회에 대한 복수와 신에 대한 원망으로 맹수처럼 지낸다</a:t>
            </a:r>
            <a:r>
              <a:rPr lang="en-US" sz="2200" b="1" dirty="0" smtClean="0"/>
              <a:t>.</a:t>
            </a:r>
            <a:endParaRPr lang="en-US" sz="2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1180</TotalTime>
  <Words>1499</Words>
  <Application>Microsoft Office PowerPoint</Application>
  <PresentationFormat>화면 슬라이드 쇼(4:3)</PresentationFormat>
  <Paragraphs>110</Paragraphs>
  <Slides>20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1" baseType="lpstr">
      <vt:lpstr>Flow</vt:lpstr>
      <vt:lpstr>영화 레미제라블의   장발장과 자베르의 성격분석 </vt:lpstr>
      <vt:lpstr>방법 : Erikson의 심리사회적 발달단계에 따른 분석 </vt:lpstr>
      <vt:lpstr>     단계 1 :신뢰감 대 불신감  출생후 1살까지의 시기. 기본적인 욕구가 충족된 아동은 자신과 주변에 신뢰감 형성, 욕구좌절로 부정적 경험이 많은 아동은 불신감을 갖게된다.</vt:lpstr>
      <vt:lpstr>      단계 2 : 자율성  대  수치감  1살부터 2살~3살까지의 시기,배변훈련 등을 통해 최초로 자기 통제가 가능해진다.  이러한 자기 통제를 통해 기본적인 자신감을 갖게되면  자율성이 형성되고,  과도한 외부의 통제로 인해  통제능력을 상실하게 되면  자신에 대한 수치와 회의,죄책감에 빠지게 된다 </vt:lpstr>
      <vt:lpstr>단계 3 : 주도성 대 죄의식   3살에서 5~7살 ,  부모의 신뢰감을 얻게되고, 자신의 욕구를 처리하는데 필요한 자율감을 발달시키면 아이는 독립하고자 한다. 그러나 감독과 제재가 지나치면 자신의 능력을 의심하고 수치심을 갖게되며 자기 회의에 빠진다. </vt:lpstr>
      <vt:lpstr>단계4 : 근면성  대  열등감  5,7살~12살 ,지적 호기심과  성취동기에 의해 발달하는 시기. 성취기회와  과업의 인정과  격려가 있다면  성취감이 길러진다. 그러나 그렇지 못하면 좌절감과 열등감을 갖게된다. </vt:lpstr>
      <vt:lpstr>단계 5 : 정체감 대 정체감 혼미  청소년기. 자신이 어떤 사람이 될 것인가에 깊은 관심을 갖게 된다. 자신에 대한 통찰과 자아상을 찾기 위해 노력한다. 자아정체성을 형성하지 못하면 자아정체성에 혼란이 오며, 인생관과 가치관의 확립에 심한 갈등을 일으킨다.</vt:lpstr>
      <vt:lpstr>단계 6 : 친밀감 대 고립감  청년의 시기. 청소년기에 자아 정체감이 확립되면 , 자신의 정체성을 다른 사람의 정체성과 연결시키려고 조화시키켜고 노력하게 된다. 자신의 고립을 배우자, 부모, 동료 등 사회의 여러 성인들과 친밀감으로 극복하고자 한다. 그렇지 못하면 고립된 인생을 영위하게 된다. </vt:lpstr>
      <vt:lpstr>슬라이드 9</vt:lpstr>
      <vt:lpstr>슬라이드 10</vt:lpstr>
      <vt:lpstr>단계 7 : 생산성 대 침체성 장년기. 중년기에는 생산적인 일에 몰두하고 자녀 양육에 몰두한다. 이것이 원만하지 못하면 자신에게만 몰두하고 사회적, 발달적 침체를 겪게된다.</vt:lpstr>
      <vt:lpstr>슬라이드 12</vt:lpstr>
      <vt:lpstr>슬라이드 13</vt:lpstr>
      <vt:lpstr>슬라이드 14</vt:lpstr>
      <vt:lpstr>단계8 : 통합성 대 절망감  노년기 . 죽음을 앞두고  자신의 삶을 통합하고 점검해야 하는 시기.과거의 모든 과오, 실패, 결점, 절망 등을 인정하고 이를 수용함으로써 자아통합을 이룰 수도 있고, 그렇지 못한 경우 절망할 수 있다.</vt:lpstr>
      <vt:lpstr>슬라이드 16</vt:lpstr>
      <vt:lpstr>슬라이드 17</vt:lpstr>
      <vt:lpstr>다시 정리를 하면….</vt:lpstr>
      <vt:lpstr>슬라이드 19</vt:lpstr>
      <vt:lpstr>슬라이드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HyunJoo</dc:creator>
  <cp:lastModifiedBy>beta</cp:lastModifiedBy>
  <cp:revision>39</cp:revision>
  <dcterms:created xsi:type="dcterms:W3CDTF">2013-05-01T06:12:37Z</dcterms:created>
  <dcterms:modified xsi:type="dcterms:W3CDTF">2013-08-06T21:20:59Z</dcterms:modified>
</cp:coreProperties>
</file>